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Lst>
  <p:sldSz cy="6858000" cx="12192000"/>
  <p:notesSz cx="6858000" cy="9144000"/>
  <p:embeddedFontLst>
    <p:embeddedFont>
      <p:font typeface="Corsiva"/>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5" roundtripDataSignature="AMtx7mif8/3F+iD+Ev54moDqt6RCHuJk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Corsiva-regular.fntdata"/><Relationship Id="rId10" Type="http://schemas.openxmlformats.org/officeDocument/2006/relationships/slide" Target="slides/slide6.xml"/><Relationship Id="rId13" Type="http://schemas.openxmlformats.org/officeDocument/2006/relationships/font" Target="fonts/Corsiva-italic.fntdata"/><Relationship Id="rId12" Type="http://schemas.openxmlformats.org/officeDocument/2006/relationships/font" Target="fonts/Corsiva-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customschemas.google.com/relationships/presentationmetadata" Target="metadata"/><Relationship Id="rId14" Type="http://schemas.openxmlformats.org/officeDocument/2006/relationships/font" Target="fonts/Corsiva-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Source of PPP converter: https://www.imf.org/external/datamapper/PPPEX@WEO/OEMDC</a:t>
            </a:r>
            <a:endParaRPr/>
          </a:p>
        </p:txBody>
      </p:sp>
      <p:sp>
        <p:nvSpPr>
          <p:cNvPr id="97" name="Google Shape;9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6"/>
          <p:cNvSpPr/>
          <p:nvPr>
            <p:ph idx="2" type="pic"/>
          </p:nvPr>
        </p:nvSpPr>
        <p:spPr>
          <a:xfrm>
            <a:off x="5183188" y="987425"/>
            <a:ext cx="6172200" cy="4873625"/>
          </a:xfrm>
          <a:prstGeom prst="rect">
            <a:avLst/>
          </a:prstGeom>
          <a:noFill/>
          <a:ln>
            <a:noFill/>
          </a:ln>
        </p:spPr>
      </p:sp>
      <p:sp>
        <p:nvSpPr>
          <p:cNvPr id="68" name="Google Shape;68;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p:nvPr/>
        </p:nvSpPr>
        <p:spPr>
          <a:xfrm>
            <a:off x="0" y="0"/>
            <a:ext cx="12192000" cy="6858000"/>
          </a:xfrm>
          <a:prstGeom prst="rect">
            <a:avLst/>
          </a:pr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Seafood PPT Background_01" id="89" name="Google Shape;89;p1"/>
          <p:cNvPicPr preferRelativeResize="0"/>
          <p:nvPr/>
        </p:nvPicPr>
        <p:blipFill rotWithShape="1">
          <a:blip r:embed="rId3">
            <a:alphaModFix/>
          </a:blip>
          <a:srcRect b="1990" l="0" r="0" t="0"/>
          <a:stretch/>
        </p:blipFill>
        <p:spPr>
          <a:xfrm>
            <a:off x="20" y="1"/>
            <a:ext cx="12191980" cy="6721475"/>
          </a:xfrm>
          <a:custGeom>
            <a:rect b="b" l="l" r="r" t="t"/>
            <a:pathLst>
              <a:path extrusionOk="0" h="6721475" w="12192000">
                <a:moveTo>
                  <a:pt x="4721175" y="5742856"/>
                </a:moveTo>
                <a:lnTo>
                  <a:pt x="4722110" y="5743067"/>
                </a:lnTo>
                <a:cubicBezTo>
                  <a:pt x="4721144" y="5743709"/>
                  <a:pt x="4718265" y="5744315"/>
                  <a:pt x="4717201" y="5744338"/>
                </a:cubicBezTo>
                <a:close/>
                <a:moveTo>
                  <a:pt x="0" y="0"/>
                </a:moveTo>
                <a:lnTo>
                  <a:pt x="12192000" y="0"/>
                </a:lnTo>
                <a:lnTo>
                  <a:pt x="12192000" y="834942"/>
                </a:lnTo>
                <a:lnTo>
                  <a:pt x="12192000" y="2274073"/>
                </a:lnTo>
                <a:lnTo>
                  <a:pt x="12192000" y="6586253"/>
                </a:lnTo>
                <a:lnTo>
                  <a:pt x="12140861" y="6605451"/>
                </a:lnTo>
                <a:cubicBezTo>
                  <a:pt x="12126657" y="6607665"/>
                  <a:pt x="12093590" y="6662867"/>
                  <a:pt x="12080162" y="6661300"/>
                </a:cubicBezTo>
                <a:cubicBezTo>
                  <a:pt x="11978189" y="6685453"/>
                  <a:pt x="11967362" y="6708506"/>
                  <a:pt x="11917886" y="6696520"/>
                </a:cubicBezTo>
                <a:cubicBezTo>
                  <a:pt x="11872780" y="6694805"/>
                  <a:pt x="11928862" y="6731720"/>
                  <a:pt x="11894611" y="6718680"/>
                </a:cubicBezTo>
                <a:cubicBezTo>
                  <a:pt x="11860360" y="6705640"/>
                  <a:pt x="11736092" y="6642174"/>
                  <a:pt x="11712380" y="6618279"/>
                </a:cubicBezTo>
                <a:cubicBezTo>
                  <a:pt x="11688668" y="6594384"/>
                  <a:pt x="11627913" y="6617875"/>
                  <a:pt x="11585367" y="6575313"/>
                </a:cubicBezTo>
                <a:lnTo>
                  <a:pt x="11516471" y="6498621"/>
                </a:lnTo>
                <a:cubicBezTo>
                  <a:pt x="11468275" y="6496789"/>
                  <a:pt x="11507336" y="6461535"/>
                  <a:pt x="11462693" y="6445069"/>
                </a:cubicBezTo>
                <a:cubicBezTo>
                  <a:pt x="11417568" y="6443442"/>
                  <a:pt x="11408022" y="6391555"/>
                  <a:pt x="11369713" y="6383596"/>
                </a:cubicBezTo>
                <a:cubicBezTo>
                  <a:pt x="11354318" y="6389646"/>
                  <a:pt x="11288329" y="6334752"/>
                  <a:pt x="11273970" y="6323928"/>
                </a:cubicBezTo>
                <a:cubicBezTo>
                  <a:pt x="11231914" y="6325320"/>
                  <a:pt x="11221974" y="6315486"/>
                  <a:pt x="11195085" y="6302909"/>
                </a:cubicBezTo>
                <a:cubicBezTo>
                  <a:pt x="11164087" y="6332691"/>
                  <a:pt x="11171650" y="6306732"/>
                  <a:pt x="11143409" y="6303556"/>
                </a:cubicBezTo>
                <a:cubicBezTo>
                  <a:pt x="11125907" y="6299917"/>
                  <a:pt x="11102604" y="6295777"/>
                  <a:pt x="11085936" y="6294307"/>
                </a:cubicBezTo>
                <a:cubicBezTo>
                  <a:pt x="11057494" y="6294603"/>
                  <a:pt x="11029907" y="6276438"/>
                  <a:pt x="11030954" y="6291426"/>
                </a:cubicBezTo>
                <a:cubicBezTo>
                  <a:pt x="11007785" y="6293943"/>
                  <a:pt x="10982006" y="6298120"/>
                  <a:pt x="10951061" y="6296182"/>
                </a:cubicBezTo>
                <a:cubicBezTo>
                  <a:pt x="10885366" y="6259348"/>
                  <a:pt x="10915289" y="6295910"/>
                  <a:pt x="10857722" y="6283099"/>
                </a:cubicBezTo>
                <a:cubicBezTo>
                  <a:pt x="10806647" y="6270732"/>
                  <a:pt x="10707076" y="6237654"/>
                  <a:pt x="10644617" y="6221981"/>
                </a:cubicBezTo>
                <a:cubicBezTo>
                  <a:pt x="10616447" y="6217166"/>
                  <a:pt x="10558604" y="6206555"/>
                  <a:pt x="10519278" y="6201735"/>
                </a:cubicBezTo>
                <a:cubicBezTo>
                  <a:pt x="10495462" y="6203254"/>
                  <a:pt x="10473831" y="6189810"/>
                  <a:pt x="10445982" y="6199677"/>
                </a:cubicBezTo>
                <a:cubicBezTo>
                  <a:pt x="10436537" y="6203715"/>
                  <a:pt x="10409282" y="6202908"/>
                  <a:pt x="10383866" y="6195830"/>
                </a:cubicBezTo>
                <a:cubicBezTo>
                  <a:pt x="10374828" y="6204037"/>
                  <a:pt x="10347865" y="6195374"/>
                  <a:pt x="10336853" y="6195219"/>
                </a:cubicBezTo>
                <a:cubicBezTo>
                  <a:pt x="10323587" y="6201929"/>
                  <a:pt x="10274742" y="6192863"/>
                  <a:pt x="10261099" y="6185468"/>
                </a:cubicBezTo>
                <a:lnTo>
                  <a:pt x="10126498" y="6173953"/>
                </a:lnTo>
                <a:lnTo>
                  <a:pt x="10082167" y="6171858"/>
                </a:lnTo>
                <a:cubicBezTo>
                  <a:pt x="10074568" y="6173927"/>
                  <a:pt x="10046861" y="6172599"/>
                  <a:pt x="10039238" y="6173522"/>
                </a:cubicBezTo>
                <a:cubicBezTo>
                  <a:pt x="9998459" y="6163421"/>
                  <a:pt x="9984395" y="6162931"/>
                  <a:pt x="9960017" y="6158007"/>
                </a:cubicBezTo>
                <a:cubicBezTo>
                  <a:pt x="9918981" y="6157865"/>
                  <a:pt x="9888742" y="6161064"/>
                  <a:pt x="9847790" y="6151239"/>
                </a:cubicBezTo>
                <a:lnTo>
                  <a:pt x="9728307" y="6131032"/>
                </a:lnTo>
                <a:cubicBezTo>
                  <a:pt x="9675057" y="6140618"/>
                  <a:pt x="9602036" y="6132224"/>
                  <a:pt x="9584505" y="6119612"/>
                </a:cubicBezTo>
                <a:cubicBezTo>
                  <a:pt x="9518953" y="6105336"/>
                  <a:pt x="9415430" y="6079210"/>
                  <a:pt x="9343050" y="6073910"/>
                </a:cubicBezTo>
                <a:lnTo>
                  <a:pt x="9231368" y="6022005"/>
                </a:lnTo>
                <a:lnTo>
                  <a:pt x="9194808" y="6011926"/>
                </a:lnTo>
                <a:lnTo>
                  <a:pt x="9189244" y="6002687"/>
                </a:lnTo>
                <a:lnTo>
                  <a:pt x="9151230" y="5991485"/>
                </a:lnTo>
                <a:lnTo>
                  <a:pt x="9150208" y="5992550"/>
                </a:lnTo>
                <a:cubicBezTo>
                  <a:pt x="9147046" y="5994681"/>
                  <a:pt x="9143082" y="5995773"/>
                  <a:pt x="9137316" y="5994719"/>
                </a:cubicBezTo>
                <a:cubicBezTo>
                  <a:pt x="9138863" y="6014203"/>
                  <a:pt x="9130953" y="6000914"/>
                  <a:pt x="9113810" y="5996085"/>
                </a:cubicBezTo>
                <a:cubicBezTo>
                  <a:pt x="9112389" y="6025268"/>
                  <a:pt x="9068115" y="5990834"/>
                  <a:pt x="9053451" y="6004399"/>
                </a:cubicBezTo>
                <a:lnTo>
                  <a:pt x="9005484" y="6001114"/>
                </a:lnTo>
                <a:lnTo>
                  <a:pt x="9005199" y="6001354"/>
                </a:lnTo>
                <a:cubicBezTo>
                  <a:pt x="9003144" y="6001574"/>
                  <a:pt x="9000325" y="6001246"/>
                  <a:pt x="8996230" y="6000143"/>
                </a:cubicBezTo>
                <a:lnTo>
                  <a:pt x="8990392" y="5998082"/>
                </a:lnTo>
                <a:lnTo>
                  <a:pt x="8974335" y="5994856"/>
                </a:lnTo>
                <a:lnTo>
                  <a:pt x="8968009" y="5995556"/>
                </a:lnTo>
                <a:lnTo>
                  <a:pt x="8963046" y="5997781"/>
                </a:lnTo>
                <a:cubicBezTo>
                  <a:pt x="8954691" y="5989830"/>
                  <a:pt x="8955518" y="5980882"/>
                  <a:pt x="8928986" y="6000969"/>
                </a:cubicBezTo>
                <a:cubicBezTo>
                  <a:pt x="8898032" y="5999949"/>
                  <a:pt x="8789301" y="5985294"/>
                  <a:pt x="8752442" y="5981737"/>
                </a:cubicBezTo>
                <a:cubicBezTo>
                  <a:pt x="8719820" y="5971017"/>
                  <a:pt x="8748195" y="5984678"/>
                  <a:pt x="8707845" y="5979636"/>
                </a:cubicBezTo>
                <a:cubicBezTo>
                  <a:pt x="8671607" y="5960101"/>
                  <a:pt x="8639143" y="5976541"/>
                  <a:pt x="8596069" y="5971064"/>
                </a:cubicBezTo>
                <a:lnTo>
                  <a:pt x="8525228" y="5985906"/>
                </a:lnTo>
                <a:lnTo>
                  <a:pt x="8510981" y="5979991"/>
                </a:lnTo>
                <a:lnTo>
                  <a:pt x="8506165" y="5976990"/>
                </a:lnTo>
                <a:cubicBezTo>
                  <a:pt x="8502647" y="5975213"/>
                  <a:pt x="8500046" y="5974402"/>
                  <a:pt x="8497966" y="5974252"/>
                </a:cubicBezTo>
                <a:lnTo>
                  <a:pt x="8497592" y="5974431"/>
                </a:lnTo>
                <a:lnTo>
                  <a:pt x="8490247" y="5971381"/>
                </a:lnTo>
                <a:lnTo>
                  <a:pt x="8367180" y="5957339"/>
                </a:lnTo>
                <a:cubicBezTo>
                  <a:pt x="8362022" y="5955314"/>
                  <a:pt x="8357731" y="5955662"/>
                  <a:pt x="8353797" y="5957145"/>
                </a:cubicBezTo>
                <a:lnTo>
                  <a:pt x="8352370" y="5957985"/>
                </a:lnTo>
                <a:lnTo>
                  <a:pt x="8320102" y="5940567"/>
                </a:lnTo>
                <a:lnTo>
                  <a:pt x="8314430" y="5940241"/>
                </a:lnTo>
                <a:lnTo>
                  <a:pt x="8295171" y="5926346"/>
                </a:lnTo>
                <a:lnTo>
                  <a:pt x="8284274" y="5920523"/>
                </a:lnTo>
                <a:lnTo>
                  <a:pt x="8283147" y="5916080"/>
                </a:lnTo>
                <a:cubicBezTo>
                  <a:pt x="8280843" y="5912835"/>
                  <a:pt x="8276149" y="5910187"/>
                  <a:pt x="8266073" y="5908905"/>
                </a:cubicBezTo>
                <a:lnTo>
                  <a:pt x="8263374" y="5909135"/>
                </a:lnTo>
                <a:lnTo>
                  <a:pt x="8252031" y="5899292"/>
                </a:lnTo>
                <a:cubicBezTo>
                  <a:pt x="8248857" y="5895442"/>
                  <a:pt x="8246645" y="5891160"/>
                  <a:pt x="8245832" y="5886300"/>
                </a:cubicBezTo>
                <a:cubicBezTo>
                  <a:pt x="8181825" y="5889207"/>
                  <a:pt x="8147128" y="5855085"/>
                  <a:pt x="8090269" y="5840139"/>
                </a:cubicBezTo>
                <a:cubicBezTo>
                  <a:pt x="8025465" y="5816997"/>
                  <a:pt x="7967068" y="5795761"/>
                  <a:pt x="7905405" y="5798166"/>
                </a:cubicBezTo>
                <a:cubicBezTo>
                  <a:pt x="7835117" y="5783254"/>
                  <a:pt x="7780963" y="5781023"/>
                  <a:pt x="7718742" y="5772451"/>
                </a:cubicBezTo>
                <a:lnTo>
                  <a:pt x="7614344" y="5775922"/>
                </a:lnTo>
                <a:lnTo>
                  <a:pt x="7527540" y="5770094"/>
                </a:lnTo>
                <a:lnTo>
                  <a:pt x="7519568" y="5767541"/>
                </a:lnTo>
                <a:cubicBezTo>
                  <a:pt x="7513990" y="5766202"/>
                  <a:pt x="7510170" y="5765852"/>
                  <a:pt x="7507409" y="5766206"/>
                </a:cubicBezTo>
                <a:lnTo>
                  <a:pt x="7507037" y="5766533"/>
                </a:lnTo>
                <a:lnTo>
                  <a:pt x="7495792" y="5764581"/>
                </a:lnTo>
                <a:cubicBezTo>
                  <a:pt x="7476983" y="5760463"/>
                  <a:pt x="7422525" y="5777879"/>
                  <a:pt x="7405388" y="5772686"/>
                </a:cubicBezTo>
                <a:cubicBezTo>
                  <a:pt x="7374786" y="5775636"/>
                  <a:pt x="7333987" y="5776741"/>
                  <a:pt x="7312177" y="5782281"/>
                </a:cubicBezTo>
                <a:lnTo>
                  <a:pt x="7310850" y="5783723"/>
                </a:lnTo>
                <a:lnTo>
                  <a:pt x="7218557" y="5758474"/>
                </a:lnTo>
                <a:lnTo>
                  <a:pt x="7201099" y="5753924"/>
                </a:lnTo>
                <a:lnTo>
                  <a:pt x="7197001" y="5748566"/>
                </a:lnTo>
                <a:cubicBezTo>
                  <a:pt x="7192109" y="5745043"/>
                  <a:pt x="7184503" y="5742904"/>
                  <a:pt x="7170805" y="5743918"/>
                </a:cubicBezTo>
                <a:lnTo>
                  <a:pt x="7096985" y="5731690"/>
                </a:lnTo>
                <a:cubicBezTo>
                  <a:pt x="7061145" y="5730712"/>
                  <a:pt x="7050186" y="5729735"/>
                  <a:pt x="7018493" y="5732064"/>
                </a:cubicBezTo>
                <a:cubicBezTo>
                  <a:pt x="6937525" y="5721126"/>
                  <a:pt x="6943642" y="5696960"/>
                  <a:pt x="6904143" y="5702558"/>
                </a:cubicBezTo>
                <a:cubicBezTo>
                  <a:pt x="6871919" y="5707766"/>
                  <a:pt x="6787986" y="5688692"/>
                  <a:pt x="6708219" y="5674603"/>
                </a:cubicBezTo>
                <a:cubicBezTo>
                  <a:pt x="6649103" y="5665148"/>
                  <a:pt x="6628103" y="5651047"/>
                  <a:pt x="6549452" y="5645827"/>
                </a:cubicBezTo>
                <a:cubicBezTo>
                  <a:pt x="6472151" y="5601737"/>
                  <a:pt x="6409693" y="5625460"/>
                  <a:pt x="6317557" y="5599027"/>
                </a:cubicBezTo>
                <a:cubicBezTo>
                  <a:pt x="6297548" y="5583505"/>
                  <a:pt x="6209289" y="5600698"/>
                  <a:pt x="6168671" y="5596940"/>
                </a:cubicBezTo>
                <a:cubicBezTo>
                  <a:pt x="6128053" y="5593182"/>
                  <a:pt x="6090537" y="5579634"/>
                  <a:pt x="6073845" y="5576478"/>
                </a:cubicBezTo>
                <a:lnTo>
                  <a:pt x="6068527" y="5578015"/>
                </a:lnTo>
                <a:lnTo>
                  <a:pt x="6048635" y="5577332"/>
                </a:lnTo>
                <a:lnTo>
                  <a:pt x="6041280" y="5585681"/>
                </a:lnTo>
                <a:lnTo>
                  <a:pt x="6010089" y="5590774"/>
                </a:lnTo>
                <a:cubicBezTo>
                  <a:pt x="5998678" y="5591361"/>
                  <a:pt x="5970125" y="5590448"/>
                  <a:pt x="5957374" y="5587130"/>
                </a:cubicBezTo>
                <a:lnTo>
                  <a:pt x="5758917" y="5571438"/>
                </a:lnTo>
                <a:lnTo>
                  <a:pt x="5626958" y="5570415"/>
                </a:lnTo>
                <a:lnTo>
                  <a:pt x="5470904" y="5584435"/>
                </a:lnTo>
                <a:cubicBezTo>
                  <a:pt x="5478132" y="5597463"/>
                  <a:pt x="5439008" y="5583397"/>
                  <a:pt x="5432758" y="5595688"/>
                </a:cubicBezTo>
                <a:cubicBezTo>
                  <a:pt x="5429367" y="5605720"/>
                  <a:pt x="5391826" y="5610404"/>
                  <a:pt x="5381665" y="5613390"/>
                </a:cubicBezTo>
                <a:lnTo>
                  <a:pt x="5261761" y="5633807"/>
                </a:lnTo>
                <a:cubicBezTo>
                  <a:pt x="5251596" y="5633991"/>
                  <a:pt x="5230549" y="5642301"/>
                  <a:pt x="5222961" y="5644931"/>
                </a:cubicBezTo>
                <a:lnTo>
                  <a:pt x="5174658" y="5647921"/>
                </a:lnTo>
                <a:lnTo>
                  <a:pt x="5156553" y="5655144"/>
                </a:lnTo>
                <a:lnTo>
                  <a:pt x="5142596" y="5658544"/>
                </a:lnTo>
                <a:lnTo>
                  <a:pt x="5139595" y="5660645"/>
                </a:lnTo>
                <a:cubicBezTo>
                  <a:pt x="5133875" y="5664685"/>
                  <a:pt x="5128077" y="5668496"/>
                  <a:pt x="5121657" y="5671498"/>
                </a:cubicBezTo>
                <a:cubicBezTo>
                  <a:pt x="5108318" y="5642879"/>
                  <a:pt x="5064854" y="5692315"/>
                  <a:pt x="5065789" y="5664927"/>
                </a:cubicBezTo>
                <a:cubicBezTo>
                  <a:pt x="5028194" y="5676443"/>
                  <a:pt x="5038945" y="5647354"/>
                  <a:pt x="5011512" y="5681308"/>
                </a:cubicBezTo>
                <a:cubicBezTo>
                  <a:pt x="4937025" y="5680925"/>
                  <a:pt x="4916355" y="5667918"/>
                  <a:pt x="4840439" y="5705325"/>
                </a:cubicBezTo>
                <a:cubicBezTo>
                  <a:pt x="4806741" y="5721967"/>
                  <a:pt x="4784108" y="5733113"/>
                  <a:pt x="4762445" y="5733093"/>
                </a:cubicBezTo>
                <a:cubicBezTo>
                  <a:pt x="4741324" y="5737594"/>
                  <a:pt x="4729483" y="5740416"/>
                  <a:pt x="4723183" y="5742108"/>
                </a:cubicBezTo>
                <a:lnTo>
                  <a:pt x="4721175" y="5742856"/>
                </a:lnTo>
                <a:lnTo>
                  <a:pt x="4715526" y="5741581"/>
                </a:lnTo>
                <a:cubicBezTo>
                  <a:pt x="4680149" y="5748537"/>
                  <a:pt x="4524746" y="5749345"/>
                  <a:pt x="4515811" y="5751483"/>
                </a:cubicBezTo>
                <a:cubicBezTo>
                  <a:pt x="4457821" y="5764595"/>
                  <a:pt x="4462660" y="5765336"/>
                  <a:pt x="4428540" y="5762134"/>
                </a:cubicBezTo>
                <a:cubicBezTo>
                  <a:pt x="4423305" y="5758763"/>
                  <a:pt x="4368975" y="5765057"/>
                  <a:pt x="4362874" y="5763480"/>
                </a:cubicBezTo>
                <a:lnTo>
                  <a:pt x="4316963" y="5756865"/>
                </a:lnTo>
                <a:lnTo>
                  <a:pt x="4315109" y="5758206"/>
                </a:lnTo>
                <a:cubicBezTo>
                  <a:pt x="4306124" y="5761577"/>
                  <a:pt x="4299996" y="5761576"/>
                  <a:pt x="4295141" y="5760085"/>
                </a:cubicBezTo>
                <a:lnTo>
                  <a:pt x="4290061" y="5757168"/>
                </a:lnTo>
                <a:lnTo>
                  <a:pt x="4276140" y="5757414"/>
                </a:lnTo>
                <a:lnTo>
                  <a:pt x="4248115" y="5755090"/>
                </a:lnTo>
                <a:lnTo>
                  <a:pt x="4202048" y="5757885"/>
                </a:lnTo>
                <a:cubicBezTo>
                  <a:pt x="4201946" y="5758305"/>
                  <a:pt x="4201844" y="5758724"/>
                  <a:pt x="4201744" y="5759144"/>
                </a:cubicBezTo>
                <a:cubicBezTo>
                  <a:pt x="4200117" y="5761981"/>
                  <a:pt x="4197141" y="5764100"/>
                  <a:pt x="4191246" y="5764778"/>
                </a:cubicBezTo>
                <a:cubicBezTo>
                  <a:pt x="4204214" y="5782067"/>
                  <a:pt x="4161275" y="5780172"/>
                  <a:pt x="4142743" y="5780643"/>
                </a:cubicBezTo>
                <a:cubicBezTo>
                  <a:pt x="4124718" y="5787709"/>
                  <a:pt x="4099100" y="5801289"/>
                  <a:pt x="4083095" y="5807176"/>
                </a:cubicBezTo>
                <a:lnTo>
                  <a:pt x="4074544" y="5808011"/>
                </a:lnTo>
                <a:cubicBezTo>
                  <a:pt x="4074505" y="5808112"/>
                  <a:pt x="4074464" y="5808211"/>
                  <a:pt x="4074425" y="5808310"/>
                </a:cubicBezTo>
                <a:cubicBezTo>
                  <a:pt x="4072679" y="5809094"/>
                  <a:pt x="4069907" y="5809595"/>
                  <a:pt x="4065508" y="5809754"/>
                </a:cubicBezTo>
                <a:lnTo>
                  <a:pt x="4058952" y="5809536"/>
                </a:lnTo>
                <a:lnTo>
                  <a:pt x="4042362" y="5811157"/>
                </a:lnTo>
                <a:lnTo>
                  <a:pt x="4036994" y="5813591"/>
                </a:lnTo>
                <a:lnTo>
                  <a:pt x="4035361" y="5817258"/>
                </a:lnTo>
                <a:lnTo>
                  <a:pt x="4033776" y="5817023"/>
                </a:lnTo>
                <a:cubicBezTo>
                  <a:pt x="4021425" y="5812159"/>
                  <a:pt x="4016875" y="5803783"/>
                  <a:pt x="4004536" y="5829591"/>
                </a:cubicBezTo>
                <a:cubicBezTo>
                  <a:pt x="3976668" y="5822526"/>
                  <a:pt x="3972978" y="5837855"/>
                  <a:pt x="3936844" y="5847048"/>
                </a:cubicBezTo>
                <a:cubicBezTo>
                  <a:pt x="3920507" y="5839324"/>
                  <a:pt x="3908536" y="5844013"/>
                  <a:pt x="3897273" y="5852703"/>
                </a:cubicBezTo>
                <a:cubicBezTo>
                  <a:pt x="3861093" y="5852207"/>
                  <a:pt x="3829629" y="5866077"/>
                  <a:pt x="3789758" y="5872941"/>
                </a:cubicBezTo>
                <a:cubicBezTo>
                  <a:pt x="3741008" y="5887647"/>
                  <a:pt x="3725130" y="5889624"/>
                  <a:pt x="3682511" y="5896864"/>
                </a:cubicBezTo>
                <a:lnTo>
                  <a:pt x="3610033" y="5929135"/>
                </a:lnTo>
                <a:lnTo>
                  <a:pt x="3603853" y="5927773"/>
                </a:lnTo>
                <a:cubicBezTo>
                  <a:pt x="3599581" y="5927154"/>
                  <a:pt x="3596727" y="5927154"/>
                  <a:pt x="3594734" y="5927609"/>
                </a:cubicBezTo>
                <a:lnTo>
                  <a:pt x="3594499" y="5927878"/>
                </a:lnTo>
                <a:lnTo>
                  <a:pt x="3585976" y="5927188"/>
                </a:lnTo>
                <a:cubicBezTo>
                  <a:pt x="3571624" y="5925397"/>
                  <a:pt x="3549390" y="5939596"/>
                  <a:pt x="3536133" y="5936887"/>
                </a:cubicBezTo>
                <a:cubicBezTo>
                  <a:pt x="3513941" y="5941183"/>
                  <a:pt x="3488623" y="5934918"/>
                  <a:pt x="3473221" y="5940548"/>
                </a:cubicBezTo>
                <a:lnTo>
                  <a:pt x="3400726" y="5952596"/>
                </a:lnTo>
                <a:lnTo>
                  <a:pt x="3375936" y="5941189"/>
                </a:lnTo>
                <a:lnTo>
                  <a:pt x="3348220" y="5944802"/>
                </a:lnTo>
                <a:cubicBezTo>
                  <a:pt x="3337207" y="5945475"/>
                  <a:pt x="3327055" y="5946237"/>
                  <a:pt x="3319640" y="5949737"/>
                </a:cubicBezTo>
                <a:lnTo>
                  <a:pt x="3248530" y="5968289"/>
                </a:lnTo>
                <a:lnTo>
                  <a:pt x="3210309" y="5954736"/>
                </a:lnTo>
                <a:cubicBezTo>
                  <a:pt x="3206089" y="5952812"/>
                  <a:pt x="3200153" y="5952268"/>
                  <a:pt x="3190376" y="5954857"/>
                </a:cubicBezTo>
                <a:lnTo>
                  <a:pt x="3188146" y="5956038"/>
                </a:lnTo>
                <a:cubicBezTo>
                  <a:pt x="3182626" y="5954058"/>
                  <a:pt x="3141857" y="5956624"/>
                  <a:pt x="3108597" y="5957358"/>
                </a:cubicBezTo>
                <a:cubicBezTo>
                  <a:pt x="3055969" y="5959784"/>
                  <a:pt x="3048941" y="5952417"/>
                  <a:pt x="2988585" y="5960444"/>
                </a:cubicBezTo>
                <a:cubicBezTo>
                  <a:pt x="2928854" y="5964632"/>
                  <a:pt x="2917952" y="5959591"/>
                  <a:pt x="2876541" y="5967961"/>
                </a:cubicBezTo>
                <a:lnTo>
                  <a:pt x="2626865" y="5968713"/>
                </a:lnTo>
                <a:cubicBezTo>
                  <a:pt x="2562349" y="5946800"/>
                  <a:pt x="2563423" y="5977398"/>
                  <a:pt x="2491423" y="5970428"/>
                </a:cubicBezTo>
                <a:cubicBezTo>
                  <a:pt x="2433092" y="6035904"/>
                  <a:pt x="2455710" y="5995425"/>
                  <a:pt x="2415618" y="6003657"/>
                </a:cubicBezTo>
                <a:lnTo>
                  <a:pt x="2290099" y="6001093"/>
                </a:lnTo>
                <a:cubicBezTo>
                  <a:pt x="2257058" y="5987464"/>
                  <a:pt x="2202459" y="6022632"/>
                  <a:pt x="2161715" y="6004244"/>
                </a:cubicBezTo>
                <a:cubicBezTo>
                  <a:pt x="2122715" y="6007244"/>
                  <a:pt x="2080451" y="6015292"/>
                  <a:pt x="2056090" y="6019086"/>
                </a:cubicBezTo>
                <a:cubicBezTo>
                  <a:pt x="2019829" y="6026050"/>
                  <a:pt x="1978840" y="6038739"/>
                  <a:pt x="1944154" y="6046026"/>
                </a:cubicBezTo>
                <a:cubicBezTo>
                  <a:pt x="1925868" y="6034021"/>
                  <a:pt x="1896028" y="6059125"/>
                  <a:pt x="1847969" y="6062810"/>
                </a:cubicBezTo>
                <a:cubicBezTo>
                  <a:pt x="1827978" y="6048913"/>
                  <a:pt x="1815571" y="6065486"/>
                  <a:pt x="1777084" y="6047209"/>
                </a:cubicBezTo>
                <a:cubicBezTo>
                  <a:pt x="1775440" y="6049158"/>
                  <a:pt x="1773398" y="6050977"/>
                  <a:pt x="1771026" y="6052610"/>
                </a:cubicBezTo>
                <a:cubicBezTo>
                  <a:pt x="1757252" y="6062088"/>
                  <a:pt x="1735529" y="6063344"/>
                  <a:pt x="1722510" y="6055412"/>
                </a:cubicBezTo>
                <a:cubicBezTo>
                  <a:pt x="1691780" y="6043382"/>
                  <a:pt x="1662322" y="6038247"/>
                  <a:pt x="1633942" y="6035716"/>
                </a:cubicBezTo>
                <a:lnTo>
                  <a:pt x="1586146" y="6045126"/>
                </a:lnTo>
                <a:cubicBezTo>
                  <a:pt x="1567949" y="6050358"/>
                  <a:pt x="1545901" y="6061305"/>
                  <a:pt x="1524749" y="6067115"/>
                </a:cubicBezTo>
                <a:cubicBezTo>
                  <a:pt x="1502587" y="6070337"/>
                  <a:pt x="1478014" y="6065935"/>
                  <a:pt x="1459243" y="6079986"/>
                </a:cubicBezTo>
                <a:cubicBezTo>
                  <a:pt x="1421475" y="6095139"/>
                  <a:pt x="1374525" y="6079162"/>
                  <a:pt x="1349458" y="6115647"/>
                </a:cubicBezTo>
                <a:cubicBezTo>
                  <a:pt x="1273277" y="6137331"/>
                  <a:pt x="1121513" y="6171202"/>
                  <a:pt x="1009213" y="6196169"/>
                </a:cubicBezTo>
                <a:cubicBezTo>
                  <a:pt x="939017" y="6208471"/>
                  <a:pt x="866896" y="6205091"/>
                  <a:pt x="808573" y="6211966"/>
                </a:cubicBezTo>
                <a:cubicBezTo>
                  <a:pt x="802824" y="6209126"/>
                  <a:pt x="726017" y="6232905"/>
                  <a:pt x="719550" y="6231933"/>
                </a:cubicBezTo>
                <a:lnTo>
                  <a:pt x="698796" y="6232599"/>
                </a:lnTo>
                <a:cubicBezTo>
                  <a:pt x="689834" y="6236836"/>
                  <a:pt x="683493" y="6237437"/>
                  <a:pt x="678328" y="6236429"/>
                </a:cubicBezTo>
                <a:lnTo>
                  <a:pt x="672785" y="6234027"/>
                </a:lnTo>
                <a:lnTo>
                  <a:pt x="658407" y="6235638"/>
                </a:lnTo>
                <a:lnTo>
                  <a:pt x="629186" y="6236074"/>
                </a:lnTo>
                <a:lnTo>
                  <a:pt x="624559" y="6238724"/>
                </a:lnTo>
                <a:lnTo>
                  <a:pt x="581799" y="6243380"/>
                </a:lnTo>
                <a:cubicBezTo>
                  <a:pt x="581737" y="6243807"/>
                  <a:pt x="581672" y="6244236"/>
                  <a:pt x="581609" y="6244664"/>
                </a:cubicBezTo>
                <a:cubicBezTo>
                  <a:pt x="580205" y="6247646"/>
                  <a:pt x="577332" y="6250048"/>
                  <a:pt x="571300" y="6251300"/>
                </a:cubicBezTo>
                <a:cubicBezTo>
                  <a:pt x="551624" y="6261209"/>
                  <a:pt x="484500" y="6294596"/>
                  <a:pt x="463550" y="6304115"/>
                </a:cubicBezTo>
                <a:cubicBezTo>
                  <a:pt x="453137" y="6305662"/>
                  <a:pt x="449732" y="6307620"/>
                  <a:pt x="445607" y="6308407"/>
                </a:cubicBezTo>
                <a:lnTo>
                  <a:pt x="438800" y="6308835"/>
                </a:lnTo>
                <a:cubicBezTo>
                  <a:pt x="417223" y="6317125"/>
                  <a:pt x="343313" y="6348349"/>
                  <a:pt x="316139" y="6358155"/>
                </a:cubicBezTo>
                <a:cubicBezTo>
                  <a:pt x="298482" y="6352074"/>
                  <a:pt x="286557" y="6357914"/>
                  <a:pt x="275749" y="6367668"/>
                </a:cubicBezTo>
                <a:cubicBezTo>
                  <a:pt x="238275" y="6370726"/>
                  <a:pt x="207077" y="6387621"/>
                  <a:pt x="166497" y="6398366"/>
                </a:cubicBezTo>
                <a:lnTo>
                  <a:pt x="1" y="6464830"/>
                </a:lnTo>
                <a:lnTo>
                  <a:pt x="1" y="2274073"/>
                </a:lnTo>
                <a:lnTo>
                  <a:pt x="0" y="2274073"/>
                </a:lnTo>
                <a:close/>
              </a:path>
            </a:pathLst>
          </a:custGeom>
          <a:noFill/>
          <a:ln>
            <a:noFill/>
          </a:ln>
        </p:spPr>
      </p:pic>
      <p:sp>
        <p:nvSpPr>
          <p:cNvPr id="90" name="Google Shape;90;p1"/>
          <p:cNvSpPr/>
          <p:nvPr/>
        </p:nvSpPr>
        <p:spPr>
          <a:xfrm>
            <a:off x="7274652" y="3360738"/>
            <a:ext cx="4149638" cy="51318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3200" u="none" cap="none" strike="noStrike">
                <a:solidFill>
                  <a:schemeClr val="lt1"/>
                </a:solidFill>
                <a:latin typeface="Corsiva"/>
                <a:ea typeface="Corsiva"/>
                <a:cs typeface="Corsiva"/>
                <a:sym typeface="Corsiva"/>
              </a:rPr>
              <a:t>Profitability Analysis of growing a B2C </a:t>
            </a:r>
            <a:endParaRPr/>
          </a:p>
        </p:txBody>
      </p:sp>
      <p:pic>
        <p:nvPicPr>
          <p:cNvPr descr="Seafood PPT Background_01" id="91" name="Google Shape;91;p1"/>
          <p:cNvPicPr preferRelativeResize="0"/>
          <p:nvPr/>
        </p:nvPicPr>
        <p:blipFill rotWithShape="1">
          <a:blip r:embed="rId3">
            <a:alphaModFix/>
          </a:blip>
          <a:srcRect b="67727" l="70172" r="0" t="-231"/>
          <a:stretch/>
        </p:blipFill>
        <p:spPr>
          <a:xfrm>
            <a:off x="7274652" y="4787780"/>
            <a:ext cx="4394434" cy="868034"/>
          </a:xfrm>
          <a:custGeom>
            <a:rect b="b" l="l" r="r" t="t"/>
            <a:pathLst>
              <a:path extrusionOk="0" h="6721475" w="12192000">
                <a:moveTo>
                  <a:pt x="4721175" y="5742856"/>
                </a:moveTo>
                <a:lnTo>
                  <a:pt x="4722110" y="5743067"/>
                </a:lnTo>
                <a:cubicBezTo>
                  <a:pt x="4721144" y="5743709"/>
                  <a:pt x="4718265" y="5744315"/>
                  <a:pt x="4717201" y="5744338"/>
                </a:cubicBezTo>
                <a:close/>
                <a:moveTo>
                  <a:pt x="0" y="0"/>
                </a:moveTo>
                <a:lnTo>
                  <a:pt x="12192000" y="0"/>
                </a:lnTo>
                <a:lnTo>
                  <a:pt x="12192000" y="834942"/>
                </a:lnTo>
                <a:lnTo>
                  <a:pt x="12192000" y="2274073"/>
                </a:lnTo>
                <a:lnTo>
                  <a:pt x="12192000" y="6586253"/>
                </a:lnTo>
                <a:lnTo>
                  <a:pt x="12140861" y="6605451"/>
                </a:lnTo>
                <a:cubicBezTo>
                  <a:pt x="12126657" y="6607665"/>
                  <a:pt x="12093590" y="6662867"/>
                  <a:pt x="12080162" y="6661300"/>
                </a:cubicBezTo>
                <a:cubicBezTo>
                  <a:pt x="11978189" y="6685453"/>
                  <a:pt x="11967362" y="6708506"/>
                  <a:pt x="11917886" y="6696520"/>
                </a:cubicBezTo>
                <a:cubicBezTo>
                  <a:pt x="11872780" y="6694805"/>
                  <a:pt x="11928862" y="6731720"/>
                  <a:pt x="11894611" y="6718680"/>
                </a:cubicBezTo>
                <a:cubicBezTo>
                  <a:pt x="11860360" y="6705640"/>
                  <a:pt x="11736092" y="6642174"/>
                  <a:pt x="11712380" y="6618279"/>
                </a:cubicBezTo>
                <a:cubicBezTo>
                  <a:pt x="11688668" y="6594384"/>
                  <a:pt x="11627913" y="6617875"/>
                  <a:pt x="11585367" y="6575313"/>
                </a:cubicBezTo>
                <a:lnTo>
                  <a:pt x="11516471" y="6498621"/>
                </a:lnTo>
                <a:cubicBezTo>
                  <a:pt x="11468275" y="6496789"/>
                  <a:pt x="11507336" y="6461535"/>
                  <a:pt x="11462693" y="6445069"/>
                </a:cubicBezTo>
                <a:cubicBezTo>
                  <a:pt x="11417568" y="6443442"/>
                  <a:pt x="11408022" y="6391555"/>
                  <a:pt x="11369713" y="6383596"/>
                </a:cubicBezTo>
                <a:cubicBezTo>
                  <a:pt x="11354318" y="6389646"/>
                  <a:pt x="11288329" y="6334752"/>
                  <a:pt x="11273970" y="6323928"/>
                </a:cubicBezTo>
                <a:cubicBezTo>
                  <a:pt x="11231914" y="6325320"/>
                  <a:pt x="11221974" y="6315486"/>
                  <a:pt x="11195085" y="6302909"/>
                </a:cubicBezTo>
                <a:cubicBezTo>
                  <a:pt x="11164087" y="6332691"/>
                  <a:pt x="11171650" y="6306732"/>
                  <a:pt x="11143409" y="6303556"/>
                </a:cubicBezTo>
                <a:cubicBezTo>
                  <a:pt x="11125907" y="6299917"/>
                  <a:pt x="11102604" y="6295777"/>
                  <a:pt x="11085936" y="6294307"/>
                </a:cubicBezTo>
                <a:cubicBezTo>
                  <a:pt x="11057494" y="6294603"/>
                  <a:pt x="11029907" y="6276438"/>
                  <a:pt x="11030954" y="6291426"/>
                </a:cubicBezTo>
                <a:cubicBezTo>
                  <a:pt x="11007785" y="6293943"/>
                  <a:pt x="10982006" y="6298120"/>
                  <a:pt x="10951061" y="6296182"/>
                </a:cubicBezTo>
                <a:cubicBezTo>
                  <a:pt x="10885366" y="6259348"/>
                  <a:pt x="10915289" y="6295910"/>
                  <a:pt x="10857722" y="6283099"/>
                </a:cubicBezTo>
                <a:cubicBezTo>
                  <a:pt x="10806647" y="6270732"/>
                  <a:pt x="10707076" y="6237654"/>
                  <a:pt x="10644617" y="6221981"/>
                </a:cubicBezTo>
                <a:cubicBezTo>
                  <a:pt x="10616447" y="6217166"/>
                  <a:pt x="10558604" y="6206555"/>
                  <a:pt x="10519278" y="6201735"/>
                </a:cubicBezTo>
                <a:cubicBezTo>
                  <a:pt x="10495462" y="6203254"/>
                  <a:pt x="10473831" y="6189810"/>
                  <a:pt x="10445982" y="6199677"/>
                </a:cubicBezTo>
                <a:cubicBezTo>
                  <a:pt x="10436537" y="6203715"/>
                  <a:pt x="10409282" y="6202908"/>
                  <a:pt x="10383866" y="6195830"/>
                </a:cubicBezTo>
                <a:cubicBezTo>
                  <a:pt x="10374828" y="6204037"/>
                  <a:pt x="10347865" y="6195374"/>
                  <a:pt x="10336853" y="6195219"/>
                </a:cubicBezTo>
                <a:cubicBezTo>
                  <a:pt x="10323587" y="6201929"/>
                  <a:pt x="10274742" y="6192863"/>
                  <a:pt x="10261099" y="6185468"/>
                </a:cubicBezTo>
                <a:lnTo>
                  <a:pt x="10126498" y="6173953"/>
                </a:lnTo>
                <a:lnTo>
                  <a:pt x="10082167" y="6171858"/>
                </a:lnTo>
                <a:cubicBezTo>
                  <a:pt x="10074568" y="6173927"/>
                  <a:pt x="10046861" y="6172599"/>
                  <a:pt x="10039238" y="6173522"/>
                </a:cubicBezTo>
                <a:cubicBezTo>
                  <a:pt x="9998459" y="6163421"/>
                  <a:pt x="9984395" y="6162931"/>
                  <a:pt x="9960017" y="6158007"/>
                </a:cubicBezTo>
                <a:cubicBezTo>
                  <a:pt x="9918981" y="6157865"/>
                  <a:pt x="9888742" y="6161064"/>
                  <a:pt x="9847790" y="6151239"/>
                </a:cubicBezTo>
                <a:lnTo>
                  <a:pt x="9728307" y="6131032"/>
                </a:lnTo>
                <a:cubicBezTo>
                  <a:pt x="9675057" y="6140618"/>
                  <a:pt x="9602036" y="6132224"/>
                  <a:pt x="9584505" y="6119612"/>
                </a:cubicBezTo>
                <a:cubicBezTo>
                  <a:pt x="9518953" y="6105336"/>
                  <a:pt x="9415430" y="6079210"/>
                  <a:pt x="9343050" y="6073910"/>
                </a:cubicBezTo>
                <a:lnTo>
                  <a:pt x="9231368" y="6022005"/>
                </a:lnTo>
                <a:lnTo>
                  <a:pt x="9194808" y="6011926"/>
                </a:lnTo>
                <a:lnTo>
                  <a:pt x="9189244" y="6002687"/>
                </a:lnTo>
                <a:lnTo>
                  <a:pt x="9151230" y="5991485"/>
                </a:lnTo>
                <a:lnTo>
                  <a:pt x="9150208" y="5992550"/>
                </a:lnTo>
                <a:cubicBezTo>
                  <a:pt x="9147046" y="5994681"/>
                  <a:pt x="9143082" y="5995773"/>
                  <a:pt x="9137316" y="5994719"/>
                </a:cubicBezTo>
                <a:cubicBezTo>
                  <a:pt x="9138863" y="6014203"/>
                  <a:pt x="9130953" y="6000914"/>
                  <a:pt x="9113810" y="5996085"/>
                </a:cubicBezTo>
                <a:cubicBezTo>
                  <a:pt x="9112389" y="6025268"/>
                  <a:pt x="9068115" y="5990834"/>
                  <a:pt x="9053451" y="6004399"/>
                </a:cubicBezTo>
                <a:lnTo>
                  <a:pt x="9005484" y="6001114"/>
                </a:lnTo>
                <a:lnTo>
                  <a:pt x="9005199" y="6001354"/>
                </a:lnTo>
                <a:cubicBezTo>
                  <a:pt x="9003144" y="6001574"/>
                  <a:pt x="9000325" y="6001246"/>
                  <a:pt x="8996230" y="6000143"/>
                </a:cubicBezTo>
                <a:lnTo>
                  <a:pt x="8990392" y="5998082"/>
                </a:lnTo>
                <a:lnTo>
                  <a:pt x="8974335" y="5994856"/>
                </a:lnTo>
                <a:lnTo>
                  <a:pt x="8968009" y="5995556"/>
                </a:lnTo>
                <a:lnTo>
                  <a:pt x="8963046" y="5997781"/>
                </a:lnTo>
                <a:cubicBezTo>
                  <a:pt x="8954691" y="5989830"/>
                  <a:pt x="8955518" y="5980882"/>
                  <a:pt x="8928986" y="6000969"/>
                </a:cubicBezTo>
                <a:cubicBezTo>
                  <a:pt x="8898032" y="5999949"/>
                  <a:pt x="8789301" y="5985294"/>
                  <a:pt x="8752442" y="5981737"/>
                </a:cubicBezTo>
                <a:cubicBezTo>
                  <a:pt x="8719820" y="5971017"/>
                  <a:pt x="8748195" y="5984678"/>
                  <a:pt x="8707845" y="5979636"/>
                </a:cubicBezTo>
                <a:cubicBezTo>
                  <a:pt x="8671607" y="5960101"/>
                  <a:pt x="8639143" y="5976541"/>
                  <a:pt x="8596069" y="5971064"/>
                </a:cubicBezTo>
                <a:lnTo>
                  <a:pt x="8525228" y="5985906"/>
                </a:lnTo>
                <a:lnTo>
                  <a:pt x="8510981" y="5979991"/>
                </a:lnTo>
                <a:lnTo>
                  <a:pt x="8506165" y="5976990"/>
                </a:lnTo>
                <a:cubicBezTo>
                  <a:pt x="8502647" y="5975213"/>
                  <a:pt x="8500046" y="5974402"/>
                  <a:pt x="8497966" y="5974252"/>
                </a:cubicBezTo>
                <a:lnTo>
                  <a:pt x="8497592" y="5974431"/>
                </a:lnTo>
                <a:lnTo>
                  <a:pt x="8490247" y="5971381"/>
                </a:lnTo>
                <a:lnTo>
                  <a:pt x="8367180" y="5957339"/>
                </a:lnTo>
                <a:cubicBezTo>
                  <a:pt x="8362022" y="5955314"/>
                  <a:pt x="8357731" y="5955662"/>
                  <a:pt x="8353797" y="5957145"/>
                </a:cubicBezTo>
                <a:lnTo>
                  <a:pt x="8352370" y="5957985"/>
                </a:lnTo>
                <a:lnTo>
                  <a:pt x="8320102" y="5940567"/>
                </a:lnTo>
                <a:lnTo>
                  <a:pt x="8314430" y="5940241"/>
                </a:lnTo>
                <a:lnTo>
                  <a:pt x="8295171" y="5926346"/>
                </a:lnTo>
                <a:lnTo>
                  <a:pt x="8284274" y="5920523"/>
                </a:lnTo>
                <a:lnTo>
                  <a:pt x="8283147" y="5916080"/>
                </a:lnTo>
                <a:cubicBezTo>
                  <a:pt x="8280843" y="5912835"/>
                  <a:pt x="8276149" y="5910187"/>
                  <a:pt x="8266073" y="5908905"/>
                </a:cubicBezTo>
                <a:lnTo>
                  <a:pt x="8263374" y="5909135"/>
                </a:lnTo>
                <a:lnTo>
                  <a:pt x="8252031" y="5899292"/>
                </a:lnTo>
                <a:cubicBezTo>
                  <a:pt x="8248857" y="5895442"/>
                  <a:pt x="8246645" y="5891160"/>
                  <a:pt x="8245832" y="5886300"/>
                </a:cubicBezTo>
                <a:cubicBezTo>
                  <a:pt x="8181825" y="5889207"/>
                  <a:pt x="8147128" y="5855085"/>
                  <a:pt x="8090269" y="5840139"/>
                </a:cubicBezTo>
                <a:cubicBezTo>
                  <a:pt x="8025465" y="5816997"/>
                  <a:pt x="7967068" y="5795761"/>
                  <a:pt x="7905405" y="5798166"/>
                </a:cubicBezTo>
                <a:cubicBezTo>
                  <a:pt x="7835117" y="5783254"/>
                  <a:pt x="7780963" y="5781023"/>
                  <a:pt x="7718742" y="5772451"/>
                </a:cubicBezTo>
                <a:lnTo>
                  <a:pt x="7614344" y="5775922"/>
                </a:lnTo>
                <a:lnTo>
                  <a:pt x="7527540" y="5770094"/>
                </a:lnTo>
                <a:lnTo>
                  <a:pt x="7519568" y="5767541"/>
                </a:lnTo>
                <a:cubicBezTo>
                  <a:pt x="7513990" y="5766202"/>
                  <a:pt x="7510170" y="5765852"/>
                  <a:pt x="7507409" y="5766206"/>
                </a:cubicBezTo>
                <a:lnTo>
                  <a:pt x="7507037" y="5766533"/>
                </a:lnTo>
                <a:lnTo>
                  <a:pt x="7495792" y="5764581"/>
                </a:lnTo>
                <a:cubicBezTo>
                  <a:pt x="7476983" y="5760463"/>
                  <a:pt x="7422525" y="5777879"/>
                  <a:pt x="7405388" y="5772686"/>
                </a:cubicBezTo>
                <a:cubicBezTo>
                  <a:pt x="7374786" y="5775636"/>
                  <a:pt x="7333987" y="5776741"/>
                  <a:pt x="7312177" y="5782281"/>
                </a:cubicBezTo>
                <a:lnTo>
                  <a:pt x="7310850" y="5783723"/>
                </a:lnTo>
                <a:lnTo>
                  <a:pt x="7218557" y="5758474"/>
                </a:lnTo>
                <a:lnTo>
                  <a:pt x="7201099" y="5753924"/>
                </a:lnTo>
                <a:lnTo>
                  <a:pt x="7197001" y="5748566"/>
                </a:lnTo>
                <a:cubicBezTo>
                  <a:pt x="7192109" y="5745043"/>
                  <a:pt x="7184503" y="5742904"/>
                  <a:pt x="7170805" y="5743918"/>
                </a:cubicBezTo>
                <a:lnTo>
                  <a:pt x="7096985" y="5731690"/>
                </a:lnTo>
                <a:cubicBezTo>
                  <a:pt x="7061145" y="5730712"/>
                  <a:pt x="7050186" y="5729735"/>
                  <a:pt x="7018493" y="5732064"/>
                </a:cubicBezTo>
                <a:cubicBezTo>
                  <a:pt x="6937525" y="5721126"/>
                  <a:pt x="6943642" y="5696960"/>
                  <a:pt x="6904143" y="5702558"/>
                </a:cubicBezTo>
                <a:cubicBezTo>
                  <a:pt x="6871919" y="5707766"/>
                  <a:pt x="6787986" y="5688692"/>
                  <a:pt x="6708219" y="5674603"/>
                </a:cubicBezTo>
                <a:cubicBezTo>
                  <a:pt x="6649103" y="5665148"/>
                  <a:pt x="6628103" y="5651047"/>
                  <a:pt x="6549452" y="5645827"/>
                </a:cubicBezTo>
                <a:cubicBezTo>
                  <a:pt x="6472151" y="5601737"/>
                  <a:pt x="6409693" y="5625460"/>
                  <a:pt x="6317557" y="5599027"/>
                </a:cubicBezTo>
                <a:cubicBezTo>
                  <a:pt x="6297548" y="5583505"/>
                  <a:pt x="6209289" y="5600698"/>
                  <a:pt x="6168671" y="5596940"/>
                </a:cubicBezTo>
                <a:cubicBezTo>
                  <a:pt x="6128053" y="5593182"/>
                  <a:pt x="6090537" y="5579634"/>
                  <a:pt x="6073845" y="5576478"/>
                </a:cubicBezTo>
                <a:lnTo>
                  <a:pt x="6068527" y="5578015"/>
                </a:lnTo>
                <a:lnTo>
                  <a:pt x="6048635" y="5577332"/>
                </a:lnTo>
                <a:lnTo>
                  <a:pt x="6041280" y="5585681"/>
                </a:lnTo>
                <a:lnTo>
                  <a:pt x="6010089" y="5590774"/>
                </a:lnTo>
                <a:cubicBezTo>
                  <a:pt x="5998678" y="5591361"/>
                  <a:pt x="5970125" y="5590448"/>
                  <a:pt x="5957374" y="5587130"/>
                </a:cubicBezTo>
                <a:lnTo>
                  <a:pt x="5758917" y="5571438"/>
                </a:lnTo>
                <a:lnTo>
                  <a:pt x="5626958" y="5570415"/>
                </a:lnTo>
                <a:lnTo>
                  <a:pt x="5470904" y="5584435"/>
                </a:lnTo>
                <a:cubicBezTo>
                  <a:pt x="5478132" y="5597463"/>
                  <a:pt x="5439008" y="5583397"/>
                  <a:pt x="5432758" y="5595688"/>
                </a:cubicBezTo>
                <a:cubicBezTo>
                  <a:pt x="5429367" y="5605720"/>
                  <a:pt x="5391826" y="5610404"/>
                  <a:pt x="5381665" y="5613390"/>
                </a:cubicBezTo>
                <a:lnTo>
                  <a:pt x="5261761" y="5633807"/>
                </a:lnTo>
                <a:cubicBezTo>
                  <a:pt x="5251596" y="5633991"/>
                  <a:pt x="5230549" y="5642301"/>
                  <a:pt x="5222961" y="5644931"/>
                </a:cubicBezTo>
                <a:lnTo>
                  <a:pt x="5174658" y="5647921"/>
                </a:lnTo>
                <a:lnTo>
                  <a:pt x="5156553" y="5655144"/>
                </a:lnTo>
                <a:lnTo>
                  <a:pt x="5142596" y="5658544"/>
                </a:lnTo>
                <a:lnTo>
                  <a:pt x="5139595" y="5660645"/>
                </a:lnTo>
                <a:cubicBezTo>
                  <a:pt x="5133875" y="5664685"/>
                  <a:pt x="5128077" y="5668496"/>
                  <a:pt x="5121657" y="5671498"/>
                </a:cubicBezTo>
                <a:cubicBezTo>
                  <a:pt x="5108318" y="5642879"/>
                  <a:pt x="5064854" y="5692315"/>
                  <a:pt x="5065789" y="5664927"/>
                </a:cubicBezTo>
                <a:cubicBezTo>
                  <a:pt x="5028194" y="5676443"/>
                  <a:pt x="5038945" y="5647354"/>
                  <a:pt x="5011512" y="5681308"/>
                </a:cubicBezTo>
                <a:cubicBezTo>
                  <a:pt x="4937025" y="5680925"/>
                  <a:pt x="4916355" y="5667918"/>
                  <a:pt x="4840439" y="5705325"/>
                </a:cubicBezTo>
                <a:cubicBezTo>
                  <a:pt x="4806741" y="5721967"/>
                  <a:pt x="4784108" y="5733113"/>
                  <a:pt x="4762445" y="5733093"/>
                </a:cubicBezTo>
                <a:cubicBezTo>
                  <a:pt x="4741324" y="5737594"/>
                  <a:pt x="4729483" y="5740416"/>
                  <a:pt x="4723183" y="5742108"/>
                </a:cubicBezTo>
                <a:lnTo>
                  <a:pt x="4721175" y="5742856"/>
                </a:lnTo>
                <a:lnTo>
                  <a:pt x="4715526" y="5741581"/>
                </a:lnTo>
                <a:cubicBezTo>
                  <a:pt x="4680149" y="5748537"/>
                  <a:pt x="4524746" y="5749345"/>
                  <a:pt x="4515811" y="5751483"/>
                </a:cubicBezTo>
                <a:cubicBezTo>
                  <a:pt x="4457821" y="5764595"/>
                  <a:pt x="4462660" y="5765336"/>
                  <a:pt x="4428540" y="5762134"/>
                </a:cubicBezTo>
                <a:cubicBezTo>
                  <a:pt x="4423305" y="5758763"/>
                  <a:pt x="4368975" y="5765057"/>
                  <a:pt x="4362874" y="5763480"/>
                </a:cubicBezTo>
                <a:lnTo>
                  <a:pt x="4316963" y="5756865"/>
                </a:lnTo>
                <a:lnTo>
                  <a:pt x="4315109" y="5758206"/>
                </a:lnTo>
                <a:cubicBezTo>
                  <a:pt x="4306124" y="5761577"/>
                  <a:pt x="4299996" y="5761576"/>
                  <a:pt x="4295141" y="5760085"/>
                </a:cubicBezTo>
                <a:lnTo>
                  <a:pt x="4290061" y="5757168"/>
                </a:lnTo>
                <a:lnTo>
                  <a:pt x="4276140" y="5757414"/>
                </a:lnTo>
                <a:lnTo>
                  <a:pt x="4248115" y="5755090"/>
                </a:lnTo>
                <a:lnTo>
                  <a:pt x="4202048" y="5757885"/>
                </a:lnTo>
                <a:cubicBezTo>
                  <a:pt x="4201946" y="5758305"/>
                  <a:pt x="4201844" y="5758724"/>
                  <a:pt x="4201744" y="5759144"/>
                </a:cubicBezTo>
                <a:cubicBezTo>
                  <a:pt x="4200117" y="5761981"/>
                  <a:pt x="4197141" y="5764100"/>
                  <a:pt x="4191246" y="5764778"/>
                </a:cubicBezTo>
                <a:cubicBezTo>
                  <a:pt x="4204214" y="5782067"/>
                  <a:pt x="4161275" y="5780172"/>
                  <a:pt x="4142743" y="5780643"/>
                </a:cubicBezTo>
                <a:cubicBezTo>
                  <a:pt x="4124718" y="5787709"/>
                  <a:pt x="4099100" y="5801289"/>
                  <a:pt x="4083095" y="5807176"/>
                </a:cubicBezTo>
                <a:lnTo>
                  <a:pt x="4074544" y="5808011"/>
                </a:lnTo>
                <a:cubicBezTo>
                  <a:pt x="4074505" y="5808112"/>
                  <a:pt x="4074464" y="5808211"/>
                  <a:pt x="4074425" y="5808310"/>
                </a:cubicBezTo>
                <a:cubicBezTo>
                  <a:pt x="4072679" y="5809094"/>
                  <a:pt x="4069907" y="5809595"/>
                  <a:pt x="4065508" y="5809754"/>
                </a:cubicBezTo>
                <a:lnTo>
                  <a:pt x="4058952" y="5809536"/>
                </a:lnTo>
                <a:lnTo>
                  <a:pt x="4042362" y="5811157"/>
                </a:lnTo>
                <a:lnTo>
                  <a:pt x="4036994" y="5813591"/>
                </a:lnTo>
                <a:lnTo>
                  <a:pt x="4035361" y="5817258"/>
                </a:lnTo>
                <a:lnTo>
                  <a:pt x="4033776" y="5817023"/>
                </a:lnTo>
                <a:cubicBezTo>
                  <a:pt x="4021425" y="5812159"/>
                  <a:pt x="4016875" y="5803783"/>
                  <a:pt x="4004536" y="5829591"/>
                </a:cubicBezTo>
                <a:cubicBezTo>
                  <a:pt x="3976668" y="5822526"/>
                  <a:pt x="3972978" y="5837855"/>
                  <a:pt x="3936844" y="5847048"/>
                </a:cubicBezTo>
                <a:cubicBezTo>
                  <a:pt x="3920507" y="5839324"/>
                  <a:pt x="3908536" y="5844013"/>
                  <a:pt x="3897273" y="5852703"/>
                </a:cubicBezTo>
                <a:cubicBezTo>
                  <a:pt x="3861093" y="5852207"/>
                  <a:pt x="3829629" y="5866077"/>
                  <a:pt x="3789758" y="5872941"/>
                </a:cubicBezTo>
                <a:cubicBezTo>
                  <a:pt x="3741008" y="5887647"/>
                  <a:pt x="3725130" y="5889624"/>
                  <a:pt x="3682511" y="5896864"/>
                </a:cubicBezTo>
                <a:lnTo>
                  <a:pt x="3610033" y="5929135"/>
                </a:lnTo>
                <a:lnTo>
                  <a:pt x="3603853" y="5927773"/>
                </a:lnTo>
                <a:cubicBezTo>
                  <a:pt x="3599581" y="5927154"/>
                  <a:pt x="3596727" y="5927154"/>
                  <a:pt x="3594734" y="5927609"/>
                </a:cubicBezTo>
                <a:lnTo>
                  <a:pt x="3594499" y="5927878"/>
                </a:lnTo>
                <a:lnTo>
                  <a:pt x="3585976" y="5927188"/>
                </a:lnTo>
                <a:cubicBezTo>
                  <a:pt x="3571624" y="5925397"/>
                  <a:pt x="3549390" y="5939596"/>
                  <a:pt x="3536133" y="5936887"/>
                </a:cubicBezTo>
                <a:cubicBezTo>
                  <a:pt x="3513941" y="5941183"/>
                  <a:pt x="3488623" y="5934918"/>
                  <a:pt x="3473221" y="5940548"/>
                </a:cubicBezTo>
                <a:lnTo>
                  <a:pt x="3400726" y="5952596"/>
                </a:lnTo>
                <a:lnTo>
                  <a:pt x="3375936" y="5941189"/>
                </a:lnTo>
                <a:lnTo>
                  <a:pt x="3348220" y="5944802"/>
                </a:lnTo>
                <a:cubicBezTo>
                  <a:pt x="3337207" y="5945475"/>
                  <a:pt x="3327055" y="5946237"/>
                  <a:pt x="3319640" y="5949737"/>
                </a:cubicBezTo>
                <a:lnTo>
                  <a:pt x="3248530" y="5968289"/>
                </a:lnTo>
                <a:lnTo>
                  <a:pt x="3210309" y="5954736"/>
                </a:lnTo>
                <a:cubicBezTo>
                  <a:pt x="3206089" y="5952812"/>
                  <a:pt x="3200153" y="5952268"/>
                  <a:pt x="3190376" y="5954857"/>
                </a:cubicBezTo>
                <a:lnTo>
                  <a:pt x="3188146" y="5956038"/>
                </a:lnTo>
                <a:cubicBezTo>
                  <a:pt x="3182626" y="5954058"/>
                  <a:pt x="3141857" y="5956624"/>
                  <a:pt x="3108597" y="5957358"/>
                </a:cubicBezTo>
                <a:cubicBezTo>
                  <a:pt x="3055969" y="5959784"/>
                  <a:pt x="3048941" y="5952417"/>
                  <a:pt x="2988585" y="5960444"/>
                </a:cubicBezTo>
                <a:cubicBezTo>
                  <a:pt x="2928854" y="5964632"/>
                  <a:pt x="2917952" y="5959591"/>
                  <a:pt x="2876541" y="5967961"/>
                </a:cubicBezTo>
                <a:lnTo>
                  <a:pt x="2626865" y="5968713"/>
                </a:lnTo>
                <a:cubicBezTo>
                  <a:pt x="2562349" y="5946800"/>
                  <a:pt x="2563423" y="5977398"/>
                  <a:pt x="2491423" y="5970428"/>
                </a:cubicBezTo>
                <a:cubicBezTo>
                  <a:pt x="2433092" y="6035904"/>
                  <a:pt x="2455710" y="5995425"/>
                  <a:pt x="2415618" y="6003657"/>
                </a:cubicBezTo>
                <a:lnTo>
                  <a:pt x="2290099" y="6001093"/>
                </a:lnTo>
                <a:cubicBezTo>
                  <a:pt x="2257058" y="5987464"/>
                  <a:pt x="2202459" y="6022632"/>
                  <a:pt x="2161715" y="6004244"/>
                </a:cubicBezTo>
                <a:cubicBezTo>
                  <a:pt x="2122715" y="6007244"/>
                  <a:pt x="2080451" y="6015292"/>
                  <a:pt x="2056090" y="6019086"/>
                </a:cubicBezTo>
                <a:cubicBezTo>
                  <a:pt x="2019829" y="6026050"/>
                  <a:pt x="1978840" y="6038739"/>
                  <a:pt x="1944154" y="6046026"/>
                </a:cubicBezTo>
                <a:cubicBezTo>
                  <a:pt x="1925868" y="6034021"/>
                  <a:pt x="1896028" y="6059125"/>
                  <a:pt x="1847969" y="6062810"/>
                </a:cubicBezTo>
                <a:cubicBezTo>
                  <a:pt x="1827978" y="6048913"/>
                  <a:pt x="1815571" y="6065486"/>
                  <a:pt x="1777084" y="6047209"/>
                </a:cubicBezTo>
                <a:cubicBezTo>
                  <a:pt x="1775440" y="6049158"/>
                  <a:pt x="1773398" y="6050977"/>
                  <a:pt x="1771026" y="6052610"/>
                </a:cubicBezTo>
                <a:cubicBezTo>
                  <a:pt x="1757252" y="6062088"/>
                  <a:pt x="1735529" y="6063344"/>
                  <a:pt x="1722510" y="6055412"/>
                </a:cubicBezTo>
                <a:cubicBezTo>
                  <a:pt x="1691780" y="6043382"/>
                  <a:pt x="1662322" y="6038247"/>
                  <a:pt x="1633942" y="6035716"/>
                </a:cubicBezTo>
                <a:lnTo>
                  <a:pt x="1586146" y="6045126"/>
                </a:lnTo>
                <a:cubicBezTo>
                  <a:pt x="1567949" y="6050358"/>
                  <a:pt x="1545901" y="6061305"/>
                  <a:pt x="1524749" y="6067115"/>
                </a:cubicBezTo>
                <a:cubicBezTo>
                  <a:pt x="1502587" y="6070337"/>
                  <a:pt x="1478014" y="6065935"/>
                  <a:pt x="1459243" y="6079986"/>
                </a:cubicBezTo>
                <a:cubicBezTo>
                  <a:pt x="1421475" y="6095139"/>
                  <a:pt x="1374525" y="6079162"/>
                  <a:pt x="1349458" y="6115647"/>
                </a:cubicBezTo>
                <a:cubicBezTo>
                  <a:pt x="1273277" y="6137331"/>
                  <a:pt x="1121513" y="6171202"/>
                  <a:pt x="1009213" y="6196169"/>
                </a:cubicBezTo>
                <a:cubicBezTo>
                  <a:pt x="939017" y="6208471"/>
                  <a:pt x="866896" y="6205091"/>
                  <a:pt x="808573" y="6211966"/>
                </a:cubicBezTo>
                <a:cubicBezTo>
                  <a:pt x="802824" y="6209126"/>
                  <a:pt x="726017" y="6232905"/>
                  <a:pt x="719550" y="6231933"/>
                </a:cubicBezTo>
                <a:lnTo>
                  <a:pt x="698796" y="6232599"/>
                </a:lnTo>
                <a:cubicBezTo>
                  <a:pt x="689834" y="6236836"/>
                  <a:pt x="683493" y="6237437"/>
                  <a:pt x="678328" y="6236429"/>
                </a:cubicBezTo>
                <a:lnTo>
                  <a:pt x="672785" y="6234027"/>
                </a:lnTo>
                <a:lnTo>
                  <a:pt x="658407" y="6235638"/>
                </a:lnTo>
                <a:lnTo>
                  <a:pt x="629186" y="6236074"/>
                </a:lnTo>
                <a:lnTo>
                  <a:pt x="624559" y="6238724"/>
                </a:lnTo>
                <a:lnTo>
                  <a:pt x="581799" y="6243380"/>
                </a:lnTo>
                <a:cubicBezTo>
                  <a:pt x="581737" y="6243807"/>
                  <a:pt x="581672" y="6244236"/>
                  <a:pt x="581609" y="6244664"/>
                </a:cubicBezTo>
                <a:cubicBezTo>
                  <a:pt x="580205" y="6247646"/>
                  <a:pt x="577332" y="6250048"/>
                  <a:pt x="571300" y="6251300"/>
                </a:cubicBezTo>
                <a:cubicBezTo>
                  <a:pt x="551624" y="6261209"/>
                  <a:pt x="484500" y="6294596"/>
                  <a:pt x="463550" y="6304115"/>
                </a:cubicBezTo>
                <a:cubicBezTo>
                  <a:pt x="453137" y="6305662"/>
                  <a:pt x="449732" y="6307620"/>
                  <a:pt x="445607" y="6308407"/>
                </a:cubicBezTo>
                <a:lnTo>
                  <a:pt x="438800" y="6308835"/>
                </a:lnTo>
                <a:cubicBezTo>
                  <a:pt x="417223" y="6317125"/>
                  <a:pt x="343313" y="6348349"/>
                  <a:pt x="316139" y="6358155"/>
                </a:cubicBezTo>
                <a:cubicBezTo>
                  <a:pt x="298482" y="6352074"/>
                  <a:pt x="286557" y="6357914"/>
                  <a:pt x="275749" y="6367668"/>
                </a:cubicBezTo>
                <a:cubicBezTo>
                  <a:pt x="238275" y="6370726"/>
                  <a:pt x="207077" y="6387621"/>
                  <a:pt x="166497" y="6398366"/>
                </a:cubicBezTo>
                <a:lnTo>
                  <a:pt x="1" y="6464830"/>
                </a:lnTo>
                <a:lnTo>
                  <a:pt x="1" y="2274073"/>
                </a:lnTo>
                <a:lnTo>
                  <a:pt x="0" y="2274073"/>
                </a:lnTo>
                <a:close/>
              </a:path>
            </a:pathLst>
          </a:custGeom>
          <a:noFill/>
          <a:ln>
            <a:noFill/>
          </a:ln>
        </p:spPr>
      </p:pic>
      <p:sp>
        <p:nvSpPr>
          <p:cNvPr id="92" name="Google Shape;92;p1"/>
          <p:cNvSpPr/>
          <p:nvPr/>
        </p:nvSpPr>
        <p:spPr>
          <a:xfrm>
            <a:off x="7274652" y="4906860"/>
            <a:ext cx="4394434" cy="62987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600">
                <a:solidFill>
                  <a:schemeClr val="lt1"/>
                </a:solidFill>
                <a:latin typeface="Corsiva"/>
                <a:ea typeface="Corsiva"/>
                <a:cs typeface="Corsiva"/>
                <a:sym typeface="Corsiva"/>
              </a:rPr>
              <a:t>BUSINESS</a:t>
            </a:r>
            <a:endParaRPr/>
          </a:p>
        </p:txBody>
      </p:sp>
      <p:sp>
        <p:nvSpPr>
          <p:cNvPr id="93" name="Google Shape;93;p1"/>
          <p:cNvSpPr/>
          <p:nvPr/>
        </p:nvSpPr>
        <p:spPr>
          <a:xfrm>
            <a:off x="4264403" y="6190788"/>
            <a:ext cx="2841072" cy="51318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orsiva"/>
                <a:ea typeface="Corsiva"/>
                <a:cs typeface="Corsiva"/>
                <a:sym typeface="Corsiva"/>
              </a:rPr>
              <a:t>Vishnu Kariyattu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b="0" l="0" r="0" t="0"/>
          <a:stretch/>
        </p:blipFill>
        <p:spPr>
          <a:xfrm>
            <a:off x="15379" y="0"/>
            <a:ext cx="12192000" cy="6857999"/>
          </a:xfrm>
          <a:prstGeom prst="rect">
            <a:avLst/>
          </a:prstGeom>
          <a:noFill/>
          <a:ln>
            <a:noFill/>
          </a:ln>
        </p:spPr>
      </p:pic>
      <p:sp>
        <p:nvSpPr>
          <p:cNvPr id="100" name="Google Shape;100;p2"/>
          <p:cNvSpPr/>
          <p:nvPr/>
        </p:nvSpPr>
        <p:spPr>
          <a:xfrm>
            <a:off x="7350153" y="718206"/>
            <a:ext cx="2850860" cy="513183"/>
          </a:xfrm>
          <a:prstGeom prst="rect">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orsiva"/>
                <a:ea typeface="Corsiva"/>
                <a:cs typeface="Corsiva"/>
                <a:sym typeface="Corsiva"/>
              </a:rPr>
              <a:t>BACKGROUND</a:t>
            </a:r>
            <a:endParaRPr/>
          </a:p>
        </p:txBody>
      </p:sp>
      <p:sp>
        <p:nvSpPr>
          <p:cNvPr id="101" name="Google Shape;101;p2"/>
          <p:cNvSpPr/>
          <p:nvPr/>
        </p:nvSpPr>
        <p:spPr>
          <a:xfrm>
            <a:off x="6244201" y="2023191"/>
            <a:ext cx="5575885" cy="1520256"/>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Corsiva"/>
                <a:ea typeface="Corsiva"/>
                <a:cs typeface="Corsiva"/>
                <a:sym typeface="Corsiva"/>
              </a:rPr>
              <a:t>"I have a seafood business in India that operates on a B2C model. We have eliminated the need for a wholesaler by directly procuring fish from fishermen and selling it to customers. This approach is beneficial as it allows us to sell the fish at higher margins. Additionally, customers receive fish that is fresh, of premium quality, and free from preservatives.”</a:t>
            </a:r>
            <a:endParaRPr/>
          </a:p>
        </p:txBody>
      </p:sp>
      <p:sp>
        <p:nvSpPr>
          <p:cNvPr id="102" name="Google Shape;102;p2"/>
          <p:cNvSpPr/>
          <p:nvPr/>
        </p:nvSpPr>
        <p:spPr>
          <a:xfrm>
            <a:off x="15379" y="-268448"/>
            <a:ext cx="3951215" cy="152025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lt1"/>
                </a:solidFill>
                <a:latin typeface="Corsiva"/>
                <a:ea typeface="Corsiva"/>
                <a:cs typeface="Corsiva"/>
                <a:sym typeface="Corsiva"/>
              </a:rPr>
              <a:t>Class Concept : </a:t>
            </a:r>
            <a:endParaRPr/>
          </a:p>
          <a:p>
            <a:pPr indent="0" lvl="0" marL="0" marR="0" rtl="0" algn="l">
              <a:spcBef>
                <a:spcPts val="0"/>
              </a:spcBef>
              <a:spcAft>
                <a:spcPts val="0"/>
              </a:spcAft>
              <a:buNone/>
            </a:pPr>
            <a:r>
              <a:rPr lang="en-US" sz="2800" u="sng">
                <a:solidFill>
                  <a:schemeClr val="lt1"/>
                </a:solidFill>
                <a:latin typeface="Corsiva"/>
                <a:ea typeface="Corsiva"/>
                <a:cs typeface="Corsiva"/>
                <a:sym typeface="Corsiva"/>
              </a:rPr>
              <a:t>Cost Analysis and Breakeven</a:t>
            </a:r>
            <a:endParaRPr/>
          </a:p>
        </p:txBody>
      </p:sp>
      <p:sp>
        <p:nvSpPr>
          <p:cNvPr id="103" name="Google Shape;103;p2"/>
          <p:cNvSpPr/>
          <p:nvPr/>
        </p:nvSpPr>
        <p:spPr>
          <a:xfrm>
            <a:off x="6244203" y="3677671"/>
            <a:ext cx="2269225" cy="51038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u="sng">
                <a:solidFill>
                  <a:schemeClr val="dk1"/>
                </a:solidFill>
                <a:latin typeface="Corsiva"/>
                <a:ea typeface="Corsiva"/>
                <a:cs typeface="Corsiva"/>
                <a:sym typeface="Corsiva"/>
              </a:rPr>
              <a:t>Current Scenario</a:t>
            </a:r>
            <a:endParaRPr/>
          </a:p>
        </p:txBody>
      </p:sp>
      <p:sp>
        <p:nvSpPr>
          <p:cNvPr id="104" name="Google Shape;104;p2"/>
          <p:cNvSpPr/>
          <p:nvPr/>
        </p:nvSpPr>
        <p:spPr>
          <a:xfrm>
            <a:off x="-51734" y="5860713"/>
            <a:ext cx="4085439" cy="101422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u="sng">
                <a:solidFill>
                  <a:schemeClr val="lt1"/>
                </a:solidFill>
                <a:latin typeface="Corsiva"/>
                <a:ea typeface="Corsiva"/>
                <a:cs typeface="Corsiva"/>
                <a:sym typeface="Corsiva"/>
              </a:rPr>
              <a:t>Note</a:t>
            </a:r>
            <a:r>
              <a:rPr lang="en-US" sz="1600">
                <a:solidFill>
                  <a:schemeClr val="lt1"/>
                </a:solidFill>
                <a:latin typeface="Corsiva"/>
                <a:ea typeface="Corsiva"/>
                <a:cs typeface="Corsiva"/>
                <a:sym typeface="Corsiva"/>
              </a:rPr>
              <a:t>: "Purchasing Power Parity </a:t>
            </a:r>
            <a:r>
              <a:rPr b="1" lang="en-US" sz="1600">
                <a:solidFill>
                  <a:schemeClr val="lt1"/>
                </a:solidFill>
                <a:latin typeface="Corsiva"/>
                <a:ea typeface="Corsiva"/>
                <a:cs typeface="Corsiva"/>
                <a:sym typeface="Corsiva"/>
              </a:rPr>
              <a:t>(PPP adjustment= 22.95) </a:t>
            </a:r>
            <a:r>
              <a:rPr lang="en-US" sz="1600">
                <a:solidFill>
                  <a:schemeClr val="lt1"/>
                </a:solidFill>
                <a:latin typeface="Corsiva"/>
                <a:ea typeface="Corsiva"/>
                <a:cs typeface="Corsiva"/>
                <a:sym typeface="Corsiva"/>
              </a:rPr>
              <a:t>is utilized to equate currencies and provide a comparable economic understanding within a U.S. context ."</a:t>
            </a:r>
            <a:endParaRPr/>
          </a:p>
        </p:txBody>
      </p:sp>
      <p:sp>
        <p:nvSpPr>
          <p:cNvPr id="105" name="Google Shape;105;p2"/>
          <p:cNvSpPr/>
          <p:nvPr/>
        </p:nvSpPr>
        <p:spPr>
          <a:xfrm>
            <a:off x="6244202" y="4355718"/>
            <a:ext cx="5575885" cy="2127455"/>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600" u="sng">
                <a:solidFill>
                  <a:schemeClr val="dk1"/>
                </a:solidFill>
                <a:latin typeface="Corsiva"/>
                <a:ea typeface="Corsiva"/>
                <a:cs typeface="Corsiva"/>
                <a:sym typeface="Corsiva"/>
              </a:rPr>
              <a:t>Shop No 1 (monthly): </a:t>
            </a:r>
            <a:endParaRPr/>
          </a:p>
          <a:p>
            <a:pPr indent="0" lvl="0" marL="0" marR="0" rtl="0" algn="just">
              <a:spcBef>
                <a:spcPts val="0"/>
              </a:spcBef>
              <a:spcAft>
                <a:spcPts val="0"/>
              </a:spcAft>
              <a:buNone/>
            </a:pPr>
            <a:r>
              <a:t/>
            </a:r>
            <a:endParaRPr sz="1600" u="sng">
              <a:solidFill>
                <a:schemeClr val="dk1"/>
              </a:solidFill>
              <a:latin typeface="Corsiva"/>
              <a:ea typeface="Corsiva"/>
              <a:cs typeface="Corsiva"/>
              <a:sym typeface="Corsiva"/>
            </a:endParaRPr>
          </a:p>
          <a:p>
            <a:pPr indent="0" lvl="0" marL="0" marR="0" rtl="0" algn="just">
              <a:spcBef>
                <a:spcPts val="0"/>
              </a:spcBef>
              <a:spcAft>
                <a:spcPts val="0"/>
              </a:spcAft>
              <a:buNone/>
            </a:pPr>
            <a:r>
              <a:rPr lang="en-US" sz="1600">
                <a:solidFill>
                  <a:schemeClr val="dk1"/>
                </a:solidFill>
                <a:latin typeface="Corsiva"/>
                <a:ea typeface="Corsiva"/>
                <a:cs typeface="Corsiva"/>
                <a:sym typeface="Corsiva"/>
              </a:rPr>
              <a:t>Average Revenue : </a:t>
            </a:r>
            <a:r>
              <a:rPr b="1" lang="en-US" sz="1600">
                <a:solidFill>
                  <a:schemeClr val="dk1"/>
                </a:solidFill>
                <a:latin typeface="Corsiva"/>
                <a:ea typeface="Corsiva"/>
                <a:cs typeface="Corsiva"/>
                <a:sym typeface="Corsiva"/>
              </a:rPr>
              <a:t>$ 11,330</a:t>
            </a:r>
            <a:endParaRPr/>
          </a:p>
          <a:p>
            <a:pPr indent="0" lvl="0" marL="0" marR="0" rtl="0" algn="just">
              <a:spcBef>
                <a:spcPts val="0"/>
              </a:spcBef>
              <a:spcAft>
                <a:spcPts val="0"/>
              </a:spcAft>
              <a:buNone/>
            </a:pPr>
            <a:r>
              <a:rPr lang="en-US" sz="1600">
                <a:solidFill>
                  <a:schemeClr val="dk1"/>
                </a:solidFill>
                <a:latin typeface="Corsiva"/>
                <a:ea typeface="Corsiva"/>
                <a:cs typeface="Corsiva"/>
                <a:sym typeface="Corsiva"/>
              </a:rPr>
              <a:t>Average Qty of Fish Purchased: </a:t>
            </a:r>
            <a:r>
              <a:rPr b="1" lang="en-US" sz="1600">
                <a:solidFill>
                  <a:schemeClr val="dk1"/>
                </a:solidFill>
                <a:latin typeface="Corsiva"/>
                <a:ea typeface="Corsiva"/>
                <a:cs typeface="Corsiva"/>
                <a:sym typeface="Corsiva"/>
              </a:rPr>
              <a:t>2900 lbs.</a:t>
            </a:r>
            <a:endParaRPr/>
          </a:p>
          <a:p>
            <a:pPr indent="0" lvl="0" marL="0" marR="0" rtl="0" algn="just">
              <a:spcBef>
                <a:spcPts val="0"/>
              </a:spcBef>
              <a:spcAft>
                <a:spcPts val="0"/>
              </a:spcAft>
              <a:buNone/>
            </a:pPr>
            <a:r>
              <a:rPr b="1" lang="en-US" sz="1600">
                <a:solidFill>
                  <a:schemeClr val="dk1"/>
                </a:solidFill>
                <a:latin typeface="Corsiva"/>
                <a:ea typeface="Corsiva"/>
                <a:cs typeface="Corsiva"/>
                <a:sym typeface="Corsiva"/>
              </a:rPr>
              <a:t>Average Revenue per pound : $ 3.90</a:t>
            </a:r>
            <a:endParaRPr/>
          </a:p>
          <a:p>
            <a:pPr indent="0" lvl="0" marL="0" marR="0" rtl="0" algn="just">
              <a:spcBef>
                <a:spcPts val="0"/>
              </a:spcBef>
              <a:spcAft>
                <a:spcPts val="0"/>
              </a:spcAft>
              <a:buNone/>
            </a:pPr>
            <a:r>
              <a:t/>
            </a:r>
            <a:endParaRPr sz="1600">
              <a:solidFill>
                <a:schemeClr val="dk1"/>
              </a:solidFill>
              <a:latin typeface="Corsiva"/>
              <a:ea typeface="Corsiva"/>
              <a:cs typeface="Corsiva"/>
              <a:sym typeface="Corsiva"/>
            </a:endParaRPr>
          </a:p>
          <a:p>
            <a:pPr indent="0" lvl="0" marL="0" marR="0" rtl="0" algn="just">
              <a:spcBef>
                <a:spcPts val="0"/>
              </a:spcBef>
              <a:spcAft>
                <a:spcPts val="0"/>
              </a:spcAft>
              <a:buNone/>
            </a:pPr>
            <a:r>
              <a:t/>
            </a:r>
            <a:endParaRPr sz="1600">
              <a:solidFill>
                <a:schemeClr val="dk1"/>
              </a:solidFill>
              <a:latin typeface="Corsiva"/>
              <a:ea typeface="Corsiva"/>
              <a:cs typeface="Corsiva"/>
              <a:sym typeface="Corsiva"/>
            </a:endParaRPr>
          </a:p>
          <a:p>
            <a:pPr indent="0" lvl="0" marL="0" marR="0" rtl="0" algn="just">
              <a:spcBef>
                <a:spcPts val="0"/>
              </a:spcBef>
              <a:spcAft>
                <a:spcPts val="0"/>
              </a:spcAft>
              <a:buNone/>
            </a:pPr>
            <a:r>
              <a:rPr lang="en-US" sz="1600">
                <a:solidFill>
                  <a:schemeClr val="dk1"/>
                </a:solidFill>
                <a:latin typeface="Corsiva"/>
                <a:ea typeface="Corsiva"/>
                <a:cs typeface="Corsiva"/>
                <a:sym typeface="Corsiva"/>
              </a:rPr>
              <a:t>This is achieved when the business operates for 26 days in a month and purchasing occurs on 13 days in the month.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
        <p:nvSpPr>
          <p:cNvPr id="110" name="Google Shape;110;p3"/>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1" name="Google Shape;111;p3"/>
          <p:cNvPicPr preferRelativeResize="0"/>
          <p:nvPr/>
        </p:nvPicPr>
        <p:blipFill rotWithShape="1">
          <a:blip r:embed="rId3">
            <a:alphaModFix/>
          </a:blip>
          <a:srcRect b="0" l="0" r="0" t="0"/>
          <a:stretch/>
        </p:blipFill>
        <p:spPr>
          <a:xfrm>
            <a:off x="-1524" y="0"/>
            <a:ext cx="12192000" cy="6857999"/>
          </a:xfrm>
          <a:prstGeom prst="rect">
            <a:avLst/>
          </a:prstGeom>
          <a:solidFill>
            <a:srgbClr val="1F3864"/>
          </a:solidFill>
          <a:ln>
            <a:noFill/>
          </a:ln>
        </p:spPr>
      </p:pic>
      <p:sp>
        <p:nvSpPr>
          <p:cNvPr id="112" name="Google Shape;112;p3"/>
          <p:cNvSpPr/>
          <p:nvPr/>
        </p:nvSpPr>
        <p:spPr>
          <a:xfrm>
            <a:off x="6095999" y="-12236"/>
            <a:ext cx="5715699" cy="708521"/>
          </a:xfrm>
          <a:prstGeom prst="rect">
            <a:avLst/>
          </a:prstGeom>
          <a:solidFill>
            <a:srgbClr val="1F38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u="sng">
                <a:solidFill>
                  <a:schemeClr val="lt1"/>
                </a:solidFill>
                <a:latin typeface="Corsiva"/>
                <a:ea typeface="Corsiva"/>
                <a:cs typeface="Corsiva"/>
                <a:sym typeface="Corsiva"/>
              </a:rPr>
              <a:t>Cost Analysis</a:t>
            </a:r>
            <a:endParaRPr/>
          </a:p>
        </p:txBody>
      </p:sp>
      <p:pic>
        <p:nvPicPr>
          <p:cNvPr id="113" name="Google Shape;113;p3"/>
          <p:cNvPicPr preferRelativeResize="0"/>
          <p:nvPr/>
        </p:nvPicPr>
        <p:blipFill rotWithShape="1">
          <a:blip r:embed="rId4">
            <a:alphaModFix/>
          </a:blip>
          <a:srcRect b="0" l="0" r="0" t="0"/>
          <a:stretch/>
        </p:blipFill>
        <p:spPr>
          <a:xfrm>
            <a:off x="6096000" y="902166"/>
            <a:ext cx="2852263" cy="5892918"/>
          </a:xfrm>
          <a:prstGeom prst="rect">
            <a:avLst/>
          </a:prstGeom>
          <a:noFill/>
          <a:ln>
            <a:noFill/>
          </a:ln>
        </p:spPr>
      </p:pic>
      <p:pic>
        <p:nvPicPr>
          <p:cNvPr id="114" name="Google Shape;114;p3"/>
          <p:cNvPicPr preferRelativeResize="0"/>
          <p:nvPr/>
        </p:nvPicPr>
        <p:blipFill rotWithShape="1">
          <a:blip r:embed="rId5">
            <a:alphaModFix/>
          </a:blip>
          <a:srcRect b="0" l="0" r="0" t="0"/>
          <a:stretch/>
        </p:blipFill>
        <p:spPr>
          <a:xfrm>
            <a:off x="9107112" y="902166"/>
            <a:ext cx="2597455" cy="384711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4"/>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collage of different types of food&#10;&#10;Description automatically generated" id="120" name="Google Shape;120;p4"/>
          <p:cNvPicPr preferRelativeResize="0"/>
          <p:nvPr/>
        </p:nvPicPr>
        <p:blipFill rotWithShape="1">
          <a:blip r:embed="rId3">
            <a:alphaModFix/>
          </a:blip>
          <a:srcRect b="18" l="0" r="0" t="0"/>
          <a:stretch/>
        </p:blipFill>
        <p:spPr>
          <a:xfrm>
            <a:off x="30770" y="1282"/>
            <a:ext cx="12191980" cy="6856718"/>
          </a:xfrm>
          <a:prstGeom prst="rect">
            <a:avLst/>
          </a:prstGeom>
          <a:noFill/>
          <a:ln>
            <a:noFill/>
          </a:ln>
        </p:spPr>
      </p:pic>
      <p:sp>
        <p:nvSpPr>
          <p:cNvPr id="121" name="Google Shape;121;p4"/>
          <p:cNvSpPr/>
          <p:nvPr/>
        </p:nvSpPr>
        <p:spPr>
          <a:xfrm>
            <a:off x="3964524" y="69684"/>
            <a:ext cx="4394434" cy="62987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u="sng">
                <a:solidFill>
                  <a:schemeClr val="dk1"/>
                </a:solidFill>
                <a:latin typeface="Corsiva"/>
                <a:ea typeface="Corsiva"/>
                <a:cs typeface="Corsiva"/>
                <a:sym typeface="Corsiva"/>
              </a:rPr>
              <a:t>Breakeven Analysis</a:t>
            </a:r>
            <a:endParaRPr/>
          </a:p>
        </p:txBody>
      </p:sp>
      <p:pic>
        <p:nvPicPr>
          <p:cNvPr id="122" name="Google Shape;122;p4"/>
          <p:cNvPicPr preferRelativeResize="0"/>
          <p:nvPr/>
        </p:nvPicPr>
        <p:blipFill rotWithShape="1">
          <a:blip r:embed="rId4">
            <a:alphaModFix/>
          </a:blip>
          <a:srcRect b="0" l="0" r="0" t="0"/>
          <a:stretch/>
        </p:blipFill>
        <p:spPr>
          <a:xfrm>
            <a:off x="4319964" y="797165"/>
            <a:ext cx="3814759" cy="1106280"/>
          </a:xfrm>
          <a:prstGeom prst="rect">
            <a:avLst/>
          </a:prstGeom>
          <a:noFill/>
          <a:ln>
            <a:noFill/>
          </a:ln>
        </p:spPr>
      </p:pic>
      <p:sp>
        <p:nvSpPr>
          <p:cNvPr id="123" name="Google Shape;123;p4"/>
          <p:cNvSpPr txBox="1"/>
          <p:nvPr/>
        </p:nvSpPr>
        <p:spPr>
          <a:xfrm>
            <a:off x="8340302" y="963920"/>
            <a:ext cx="2884289" cy="9395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siva"/>
                <a:ea typeface="Corsiva"/>
                <a:cs typeface="Corsiva"/>
                <a:sym typeface="Corsiva"/>
              </a:rPr>
              <a:t>This means that, on average, I will take 2.65 months to just cover my startup costs.</a:t>
            </a:r>
            <a:endParaRPr/>
          </a:p>
        </p:txBody>
      </p:sp>
      <p:sp>
        <p:nvSpPr>
          <p:cNvPr id="124" name="Google Shape;124;p4"/>
          <p:cNvSpPr txBox="1"/>
          <p:nvPr/>
        </p:nvSpPr>
        <p:spPr>
          <a:xfrm>
            <a:off x="4258909" y="3811533"/>
            <a:ext cx="7675866" cy="584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siva"/>
                <a:ea typeface="Corsiva"/>
                <a:cs typeface="Corsiva"/>
                <a:sym typeface="Corsiva"/>
              </a:rPr>
              <a:t>In this </a:t>
            </a:r>
            <a:r>
              <a:rPr b="1" lang="en-US" sz="1800">
                <a:solidFill>
                  <a:schemeClr val="dk1"/>
                </a:solidFill>
                <a:latin typeface="Corsiva"/>
                <a:ea typeface="Corsiva"/>
                <a:cs typeface="Corsiva"/>
                <a:sym typeface="Corsiva"/>
              </a:rPr>
              <a:t>particular route</a:t>
            </a:r>
            <a:r>
              <a:rPr lang="en-US" sz="1800">
                <a:solidFill>
                  <a:schemeClr val="dk1"/>
                </a:solidFill>
                <a:latin typeface="Corsiva"/>
                <a:ea typeface="Corsiva"/>
                <a:cs typeface="Corsiva"/>
                <a:sym typeface="Corsiva"/>
              </a:rPr>
              <a:t>, between the </a:t>
            </a:r>
            <a:r>
              <a:rPr b="1" lang="en-US" sz="1800">
                <a:solidFill>
                  <a:schemeClr val="dk1"/>
                </a:solidFill>
                <a:latin typeface="Corsiva"/>
                <a:ea typeface="Corsiva"/>
                <a:cs typeface="Corsiva"/>
                <a:sym typeface="Corsiva"/>
              </a:rPr>
              <a:t>Harbor</a:t>
            </a:r>
            <a:r>
              <a:rPr lang="en-US" sz="1800">
                <a:solidFill>
                  <a:schemeClr val="dk1"/>
                </a:solidFill>
                <a:latin typeface="Corsiva"/>
                <a:ea typeface="Corsiva"/>
                <a:cs typeface="Corsiva"/>
                <a:sym typeface="Corsiva"/>
              </a:rPr>
              <a:t> and the </a:t>
            </a:r>
            <a:r>
              <a:rPr b="1" lang="en-US" sz="1800">
                <a:solidFill>
                  <a:schemeClr val="dk1"/>
                </a:solidFill>
                <a:latin typeface="Corsiva"/>
                <a:ea typeface="Corsiva"/>
                <a:cs typeface="Corsiva"/>
                <a:sym typeface="Corsiva"/>
              </a:rPr>
              <a:t>shop no 1</a:t>
            </a:r>
            <a:r>
              <a:rPr lang="en-US" sz="1800">
                <a:solidFill>
                  <a:schemeClr val="dk1"/>
                </a:solidFill>
                <a:latin typeface="Corsiva"/>
                <a:ea typeface="Corsiva"/>
                <a:cs typeface="Corsiva"/>
                <a:sym typeface="Corsiva"/>
              </a:rPr>
              <a:t>, I can start another 2 more shops with the existing storage capacity and transportation expenses.</a:t>
            </a:r>
            <a:endParaRPr/>
          </a:p>
        </p:txBody>
      </p:sp>
      <p:sp>
        <p:nvSpPr>
          <p:cNvPr id="125" name="Google Shape;125;p4"/>
          <p:cNvSpPr txBox="1"/>
          <p:nvPr/>
        </p:nvSpPr>
        <p:spPr>
          <a:xfrm>
            <a:off x="8340302" y="2100635"/>
            <a:ext cx="3820928" cy="157441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siva"/>
                <a:ea typeface="Corsiva"/>
                <a:cs typeface="Corsiva"/>
                <a:sym typeface="Corsiva"/>
              </a:rPr>
              <a:t>To interpret this, for every $1.00 of fixed cost, the shop needs to generate $1.34 in sales revenue that contributes to covering these costs. After reaching the break-even point, any additional contribution margin contributes to the profit.</a:t>
            </a:r>
            <a:endParaRPr/>
          </a:p>
        </p:txBody>
      </p:sp>
      <p:pic>
        <p:nvPicPr>
          <p:cNvPr id="126" name="Google Shape;126;p4"/>
          <p:cNvPicPr preferRelativeResize="0"/>
          <p:nvPr/>
        </p:nvPicPr>
        <p:blipFill rotWithShape="1">
          <a:blip r:embed="rId5">
            <a:alphaModFix/>
          </a:blip>
          <a:srcRect b="0" l="0" r="0" t="0"/>
          <a:stretch/>
        </p:blipFill>
        <p:spPr>
          <a:xfrm>
            <a:off x="4319963" y="2060134"/>
            <a:ext cx="3814759" cy="1614915"/>
          </a:xfrm>
          <a:prstGeom prst="rect">
            <a:avLst/>
          </a:prstGeom>
          <a:noFill/>
          <a:ln>
            <a:noFill/>
          </a:ln>
        </p:spPr>
      </p:pic>
      <p:pic>
        <p:nvPicPr>
          <p:cNvPr id="127" name="Google Shape;127;p4"/>
          <p:cNvPicPr preferRelativeResize="0"/>
          <p:nvPr/>
        </p:nvPicPr>
        <p:blipFill rotWithShape="1">
          <a:blip r:embed="rId6">
            <a:alphaModFix/>
          </a:blip>
          <a:srcRect b="0" l="0" r="0" t="0"/>
          <a:stretch/>
        </p:blipFill>
        <p:spPr>
          <a:xfrm>
            <a:off x="4319962" y="4439547"/>
            <a:ext cx="3814759" cy="2225276"/>
          </a:xfrm>
          <a:prstGeom prst="rect">
            <a:avLst/>
          </a:prstGeom>
          <a:noFill/>
          <a:ln>
            <a:noFill/>
          </a:ln>
        </p:spPr>
      </p:pic>
      <p:sp>
        <p:nvSpPr>
          <p:cNvPr id="128" name="Google Shape;128;p4"/>
          <p:cNvSpPr txBox="1"/>
          <p:nvPr/>
        </p:nvSpPr>
        <p:spPr>
          <a:xfrm>
            <a:off x="8337413" y="5297324"/>
            <a:ext cx="3853063" cy="95415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siva"/>
                <a:ea typeface="Corsiva"/>
                <a:cs typeface="Corsiva"/>
                <a:sym typeface="Corsiva"/>
              </a:rPr>
              <a:t>This is the total profit above fixed costs but not accounting for any additional variable costs that might increase with more shops.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5"/>
          <p:cNvPicPr preferRelativeResize="0"/>
          <p:nvPr/>
        </p:nvPicPr>
        <p:blipFill rotWithShape="1">
          <a:blip r:embed="rId3">
            <a:alphaModFix/>
          </a:blip>
          <a:srcRect b="0" l="0" r="0" t="0"/>
          <a:stretch/>
        </p:blipFill>
        <p:spPr>
          <a:xfrm>
            <a:off x="0" y="1"/>
            <a:ext cx="12192000" cy="6857999"/>
          </a:xfrm>
          <a:prstGeom prst="rect">
            <a:avLst/>
          </a:prstGeom>
          <a:noFill/>
          <a:ln>
            <a:noFill/>
          </a:ln>
        </p:spPr>
      </p:pic>
      <p:sp>
        <p:nvSpPr>
          <p:cNvPr id="134" name="Google Shape;134;p5"/>
          <p:cNvSpPr/>
          <p:nvPr/>
        </p:nvSpPr>
        <p:spPr>
          <a:xfrm>
            <a:off x="0" y="151980"/>
            <a:ext cx="6986016" cy="62987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u="sng">
                <a:solidFill>
                  <a:schemeClr val="dk1"/>
                </a:solidFill>
                <a:latin typeface="Corsiva"/>
                <a:ea typeface="Corsiva"/>
                <a:cs typeface="Corsiva"/>
                <a:sym typeface="Corsiva"/>
              </a:rPr>
              <a:t>Concerns With The Analysis</a:t>
            </a:r>
            <a:endParaRPr/>
          </a:p>
        </p:txBody>
      </p:sp>
      <p:sp>
        <p:nvSpPr>
          <p:cNvPr id="135" name="Google Shape;135;p5"/>
          <p:cNvSpPr txBox="1"/>
          <p:nvPr/>
        </p:nvSpPr>
        <p:spPr>
          <a:xfrm>
            <a:off x="261704" y="867208"/>
            <a:ext cx="7636592" cy="355901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siva"/>
                <a:ea typeface="Corsiva"/>
                <a:cs typeface="Corsiva"/>
                <a:sym typeface="Corsiva"/>
              </a:rPr>
              <a:t>The analysis shows potential profitability; however, it does not account for various operational factors such as: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orsiva"/>
                <a:ea typeface="Corsiva"/>
                <a:cs typeface="Corsiva"/>
                <a:sym typeface="Corsiva"/>
              </a:rPr>
              <a:t>Seasonal variability in the availability of fish</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orsiva"/>
                <a:ea typeface="Corsiva"/>
                <a:cs typeface="Corsiva"/>
                <a:sym typeface="Corsiva"/>
              </a:rPr>
              <a:t>Product losses due to spoilage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orsiva"/>
                <a:ea typeface="Corsiva"/>
                <a:cs typeface="Corsiva"/>
                <a:sym typeface="Corsiva"/>
              </a:rPr>
              <a:t>The assumption that process quality will be maintained during scaling</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orsiva"/>
                <a:ea typeface="Corsiva"/>
                <a:cs typeface="Corsiva"/>
                <a:sym typeface="Corsiva"/>
              </a:rPr>
              <a:t>The need for technology upgrades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orsiva"/>
                <a:ea typeface="Corsiva"/>
                <a:cs typeface="Corsiva"/>
                <a:sym typeface="Corsiva"/>
              </a:rPr>
              <a:t>Additional resources to meet increased demand or variability.</a:t>
            </a:r>
            <a:endParaRPr/>
          </a:p>
          <a:p>
            <a:pPr indent="0" lvl="0" marL="0" marR="0" rtl="0" algn="l">
              <a:spcBef>
                <a:spcPts val="0"/>
              </a:spcBef>
              <a:spcAft>
                <a:spcPts val="0"/>
              </a:spcAft>
              <a:buNone/>
            </a:pPr>
            <a:r>
              <a:t/>
            </a:r>
            <a:endParaRPr sz="1800">
              <a:solidFill>
                <a:schemeClr val="dk1"/>
              </a:solidFill>
              <a:latin typeface="Corsiva"/>
              <a:ea typeface="Corsiva"/>
              <a:cs typeface="Corsiva"/>
              <a:sym typeface="Corsiva"/>
            </a:endParaRPr>
          </a:p>
          <a:p>
            <a:pPr indent="0" lvl="0" marL="0" marR="0" rtl="0" algn="l">
              <a:spcBef>
                <a:spcPts val="0"/>
              </a:spcBef>
              <a:spcAft>
                <a:spcPts val="0"/>
              </a:spcAft>
              <a:buNone/>
            </a:pPr>
            <a:r>
              <a:rPr lang="en-US" sz="1800">
                <a:solidFill>
                  <a:schemeClr val="dk1"/>
                </a:solidFill>
                <a:latin typeface="Corsiva"/>
                <a:ea typeface="Corsiva"/>
                <a:cs typeface="Corsiva"/>
                <a:sym typeface="Corsiva"/>
              </a:rPr>
              <a:t>and economic factors such as: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orsiva"/>
                <a:ea typeface="Corsiva"/>
                <a:cs typeface="Corsiva"/>
                <a:sym typeface="Corsiva"/>
              </a:rPr>
              <a:t>Inflation</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orsiva"/>
                <a:ea typeface="Corsiva"/>
                <a:cs typeface="Corsiva"/>
                <a:sym typeface="Corsiva"/>
              </a:rPr>
              <a:t>Regulatory changes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orsiva"/>
                <a:ea typeface="Corsiva"/>
                <a:cs typeface="Corsiva"/>
                <a:sym typeface="Corsiva"/>
              </a:rPr>
              <a:t>Political influence in the area</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orsiva"/>
                <a:ea typeface="Corsiva"/>
                <a:cs typeface="Corsiva"/>
                <a:sym typeface="Corsiva"/>
              </a:rPr>
              <a:t>Potential economic downturns, like recessions.</a:t>
            </a:r>
            <a:endParaRPr/>
          </a:p>
        </p:txBody>
      </p:sp>
      <p:pic>
        <p:nvPicPr>
          <p:cNvPr id="136" name="Google Shape;136;p5"/>
          <p:cNvPicPr preferRelativeResize="0"/>
          <p:nvPr/>
        </p:nvPicPr>
        <p:blipFill rotWithShape="1">
          <a:blip r:embed="rId4">
            <a:alphaModFix/>
          </a:blip>
          <a:srcRect b="0" l="0" r="0" t="0"/>
          <a:stretch/>
        </p:blipFill>
        <p:spPr>
          <a:xfrm>
            <a:off x="1039675" y="4549129"/>
            <a:ext cx="5056325" cy="200672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6"/>
          <p:cNvPicPr preferRelativeResize="0"/>
          <p:nvPr/>
        </p:nvPicPr>
        <p:blipFill rotWithShape="1">
          <a:blip r:embed="rId3">
            <a:alphaModFix/>
          </a:blip>
          <a:srcRect b="5373" l="50012" r="3176" t="5373"/>
          <a:stretch/>
        </p:blipFill>
        <p:spPr>
          <a:xfrm>
            <a:off x="0" y="1"/>
            <a:ext cx="12267136" cy="6857999"/>
          </a:xfrm>
          <a:prstGeom prst="rect">
            <a:avLst/>
          </a:prstGeom>
          <a:solidFill>
            <a:srgbClr val="1F3864"/>
          </a:solidFill>
          <a:ln>
            <a:noFill/>
          </a:ln>
        </p:spPr>
      </p:pic>
      <p:sp>
        <p:nvSpPr>
          <p:cNvPr id="142" name="Google Shape;142;p6"/>
          <p:cNvSpPr/>
          <p:nvPr/>
        </p:nvSpPr>
        <p:spPr>
          <a:xfrm>
            <a:off x="1708010" y="99696"/>
            <a:ext cx="2242657" cy="70852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u="sng">
                <a:solidFill>
                  <a:schemeClr val="lt1"/>
                </a:solidFill>
                <a:latin typeface="Corsiva"/>
                <a:ea typeface="Corsiva"/>
                <a:cs typeface="Corsiva"/>
                <a:sym typeface="Corsiva"/>
              </a:rPr>
              <a:t>Viability</a:t>
            </a:r>
            <a:endParaRPr/>
          </a:p>
        </p:txBody>
      </p:sp>
      <p:sp>
        <p:nvSpPr>
          <p:cNvPr id="143" name="Google Shape;143;p6"/>
          <p:cNvSpPr/>
          <p:nvPr/>
        </p:nvSpPr>
        <p:spPr>
          <a:xfrm>
            <a:off x="8221602" y="99696"/>
            <a:ext cx="1708010" cy="70852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u="sng">
                <a:solidFill>
                  <a:schemeClr val="lt1"/>
                </a:solidFill>
                <a:latin typeface="Corsiva"/>
                <a:ea typeface="Corsiva"/>
                <a:cs typeface="Corsiva"/>
                <a:sym typeface="Corsiva"/>
              </a:rPr>
              <a:t>Advice</a:t>
            </a:r>
            <a:endParaRPr/>
          </a:p>
        </p:txBody>
      </p:sp>
      <p:sp>
        <p:nvSpPr>
          <p:cNvPr id="144" name="Google Shape;144;p6"/>
          <p:cNvSpPr/>
          <p:nvPr/>
        </p:nvSpPr>
        <p:spPr>
          <a:xfrm>
            <a:off x="365590" y="808217"/>
            <a:ext cx="5562952" cy="380219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orsiva"/>
                <a:ea typeface="Corsiva"/>
                <a:cs typeface="Corsiva"/>
                <a:sym typeface="Corsiva"/>
              </a:rPr>
              <a:t>With the new Variable Costs in mind, my business would need to generate $1.90 for every $ 1 spend on Fixed Costs instead of earlier amount of $ 1.34 that was there before the analysis was conducted. There is a 42% increase, this means that we must sell more to achieve higher sales revenue to maintain profitability. </a:t>
            </a:r>
            <a:endParaRPr/>
          </a:p>
          <a:p>
            <a:pPr indent="0" lvl="0" marL="0" marR="0" rtl="0" algn="l">
              <a:spcBef>
                <a:spcPts val="0"/>
              </a:spcBef>
              <a:spcAft>
                <a:spcPts val="0"/>
              </a:spcAft>
              <a:buNone/>
            </a:pPr>
            <a:r>
              <a:t/>
            </a:r>
            <a:endParaRPr sz="1800">
              <a:solidFill>
                <a:schemeClr val="lt1"/>
              </a:solidFill>
              <a:latin typeface="Corsiva"/>
              <a:ea typeface="Corsiva"/>
              <a:cs typeface="Corsiva"/>
              <a:sym typeface="Corsiva"/>
            </a:endParaRPr>
          </a:p>
          <a:p>
            <a:pPr indent="0" lvl="0" marL="0" marR="0" rtl="0" algn="l">
              <a:spcBef>
                <a:spcPts val="0"/>
              </a:spcBef>
              <a:spcAft>
                <a:spcPts val="0"/>
              </a:spcAft>
              <a:buNone/>
            </a:pPr>
            <a:r>
              <a:rPr lang="en-US" sz="1800">
                <a:solidFill>
                  <a:schemeClr val="lt1"/>
                </a:solidFill>
                <a:latin typeface="Corsiva"/>
                <a:ea typeface="Corsiva"/>
                <a:cs typeface="Corsiva"/>
                <a:sym typeface="Corsiva"/>
              </a:rPr>
              <a:t>In terms of business viability, this points us to the following options: </a:t>
            </a:r>
            <a:endParaRPr/>
          </a:p>
          <a:p>
            <a:pPr indent="-342900" lvl="0" marL="342900" marR="0" rtl="0" algn="l">
              <a:spcBef>
                <a:spcPts val="0"/>
              </a:spcBef>
              <a:spcAft>
                <a:spcPts val="0"/>
              </a:spcAft>
              <a:buClr>
                <a:schemeClr val="lt1"/>
              </a:buClr>
              <a:buSzPts val="1800"/>
              <a:buFont typeface="Corsiva"/>
              <a:buAutoNum type="arabicPeriod"/>
            </a:pPr>
            <a:r>
              <a:rPr lang="en-US" sz="1800">
                <a:solidFill>
                  <a:schemeClr val="lt1"/>
                </a:solidFill>
                <a:latin typeface="Corsiva"/>
                <a:ea typeface="Corsiva"/>
                <a:cs typeface="Corsiva"/>
                <a:sym typeface="Corsiva"/>
              </a:rPr>
              <a:t>Increased Sales Efforts</a:t>
            </a:r>
            <a:endParaRPr/>
          </a:p>
          <a:p>
            <a:pPr indent="-342900" lvl="0" marL="342900" marR="0" rtl="0" algn="l">
              <a:spcBef>
                <a:spcPts val="0"/>
              </a:spcBef>
              <a:spcAft>
                <a:spcPts val="0"/>
              </a:spcAft>
              <a:buClr>
                <a:schemeClr val="lt1"/>
              </a:buClr>
              <a:buSzPts val="1800"/>
              <a:buFont typeface="Corsiva"/>
              <a:buAutoNum type="arabicPeriod"/>
            </a:pPr>
            <a:r>
              <a:rPr lang="en-US" sz="1800">
                <a:solidFill>
                  <a:schemeClr val="lt1"/>
                </a:solidFill>
                <a:latin typeface="Corsiva"/>
                <a:ea typeface="Corsiva"/>
                <a:cs typeface="Corsiva"/>
                <a:sym typeface="Corsiva"/>
              </a:rPr>
              <a:t>Cost Management</a:t>
            </a:r>
            <a:endParaRPr/>
          </a:p>
          <a:p>
            <a:pPr indent="-342900" lvl="0" marL="342900" marR="0" rtl="0" algn="l">
              <a:spcBef>
                <a:spcPts val="0"/>
              </a:spcBef>
              <a:spcAft>
                <a:spcPts val="0"/>
              </a:spcAft>
              <a:buClr>
                <a:schemeClr val="lt1"/>
              </a:buClr>
              <a:buSzPts val="1800"/>
              <a:buFont typeface="Corsiva"/>
              <a:buAutoNum type="arabicPeriod"/>
            </a:pPr>
            <a:r>
              <a:rPr lang="en-US" sz="1800">
                <a:solidFill>
                  <a:schemeClr val="lt1"/>
                </a:solidFill>
                <a:latin typeface="Corsiva"/>
                <a:ea typeface="Corsiva"/>
                <a:cs typeface="Corsiva"/>
                <a:sym typeface="Corsiva"/>
              </a:rPr>
              <a:t>Pricing Strategy</a:t>
            </a:r>
            <a:endParaRPr/>
          </a:p>
          <a:p>
            <a:pPr indent="-342900" lvl="0" marL="342900" marR="0" rtl="0" algn="l">
              <a:spcBef>
                <a:spcPts val="0"/>
              </a:spcBef>
              <a:spcAft>
                <a:spcPts val="0"/>
              </a:spcAft>
              <a:buClr>
                <a:schemeClr val="lt1"/>
              </a:buClr>
              <a:buSzPts val="1800"/>
              <a:buFont typeface="Corsiva"/>
              <a:buAutoNum type="arabicPeriod"/>
            </a:pPr>
            <a:r>
              <a:rPr lang="en-US" sz="1800">
                <a:solidFill>
                  <a:schemeClr val="lt1"/>
                </a:solidFill>
                <a:latin typeface="Corsiva"/>
                <a:ea typeface="Corsiva"/>
                <a:cs typeface="Corsiva"/>
                <a:sym typeface="Corsiva"/>
              </a:rPr>
              <a:t>Process Improvement</a:t>
            </a:r>
            <a:endParaRPr/>
          </a:p>
          <a:p>
            <a:pPr indent="-342900" lvl="0" marL="342900" marR="0" rtl="0" algn="l">
              <a:spcBef>
                <a:spcPts val="0"/>
              </a:spcBef>
              <a:spcAft>
                <a:spcPts val="0"/>
              </a:spcAft>
              <a:buClr>
                <a:schemeClr val="lt1"/>
              </a:buClr>
              <a:buSzPts val="1800"/>
              <a:buFont typeface="Corsiva"/>
              <a:buAutoNum type="arabicPeriod"/>
            </a:pPr>
            <a:r>
              <a:rPr lang="en-US" sz="1800">
                <a:solidFill>
                  <a:schemeClr val="lt1"/>
                </a:solidFill>
                <a:latin typeface="Corsiva"/>
                <a:ea typeface="Corsiva"/>
                <a:cs typeface="Corsiva"/>
                <a:sym typeface="Corsiva"/>
              </a:rPr>
              <a:t>Risk Management</a:t>
            </a:r>
            <a:endParaRPr/>
          </a:p>
          <a:p>
            <a:pPr indent="0" lvl="0" marL="0" marR="0" rtl="0" algn="l">
              <a:spcBef>
                <a:spcPts val="0"/>
              </a:spcBef>
              <a:spcAft>
                <a:spcPts val="0"/>
              </a:spcAft>
              <a:buNone/>
            </a:pPr>
            <a:r>
              <a:rPr lang="en-US" sz="1800">
                <a:solidFill>
                  <a:schemeClr val="lt1"/>
                </a:solidFill>
                <a:latin typeface="Corsiva"/>
                <a:ea typeface="Corsiva"/>
                <a:cs typeface="Corsiva"/>
                <a:sym typeface="Corsiva"/>
              </a:rPr>
              <a:t> </a:t>
            </a:r>
            <a:endParaRPr/>
          </a:p>
        </p:txBody>
      </p:sp>
      <p:pic>
        <p:nvPicPr>
          <p:cNvPr id="145" name="Google Shape;145;p6"/>
          <p:cNvPicPr preferRelativeResize="0"/>
          <p:nvPr/>
        </p:nvPicPr>
        <p:blipFill rotWithShape="1">
          <a:blip r:embed="rId4">
            <a:alphaModFix/>
          </a:blip>
          <a:srcRect b="0" l="0" r="0" t="0"/>
          <a:stretch/>
        </p:blipFill>
        <p:spPr>
          <a:xfrm>
            <a:off x="940904" y="4640600"/>
            <a:ext cx="3776870" cy="2089868"/>
          </a:xfrm>
          <a:prstGeom prst="rect">
            <a:avLst/>
          </a:prstGeom>
          <a:noFill/>
          <a:ln>
            <a:noFill/>
          </a:ln>
        </p:spPr>
      </p:pic>
      <p:sp>
        <p:nvSpPr>
          <p:cNvPr id="146" name="Google Shape;146;p6"/>
          <p:cNvSpPr/>
          <p:nvPr/>
        </p:nvSpPr>
        <p:spPr>
          <a:xfrm>
            <a:off x="6263460" y="808217"/>
            <a:ext cx="5757964" cy="571002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orsiva"/>
                <a:ea typeface="Corsiva"/>
                <a:cs typeface="Corsiva"/>
                <a:sym typeface="Corsiva"/>
              </a:rPr>
              <a:t>Starting a business, especially in the seafood industry, which is subject to a variety of operational and market variables, requires thorough planning and flexibility. </a:t>
            </a:r>
            <a:endParaRPr/>
          </a:p>
          <a:p>
            <a:pPr indent="0" lvl="0" marL="0" marR="0" rtl="0" algn="l">
              <a:spcBef>
                <a:spcPts val="0"/>
              </a:spcBef>
              <a:spcAft>
                <a:spcPts val="0"/>
              </a:spcAft>
              <a:buNone/>
            </a:pPr>
            <a:r>
              <a:t/>
            </a:r>
            <a:endParaRPr sz="1800">
              <a:solidFill>
                <a:schemeClr val="lt1"/>
              </a:solidFill>
              <a:latin typeface="Corsiva"/>
              <a:ea typeface="Corsiva"/>
              <a:cs typeface="Corsiva"/>
              <a:sym typeface="Corsiva"/>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orsiva"/>
                <a:ea typeface="Corsiva"/>
                <a:cs typeface="Corsiva"/>
                <a:sym typeface="Corsiva"/>
              </a:rPr>
              <a:t>Have a </a:t>
            </a:r>
            <a:r>
              <a:rPr b="1" lang="en-US" sz="1800">
                <a:solidFill>
                  <a:schemeClr val="lt1"/>
                </a:solidFill>
                <a:latin typeface="Corsiva"/>
                <a:ea typeface="Corsiva"/>
                <a:cs typeface="Corsiva"/>
                <a:sym typeface="Corsiva"/>
              </a:rPr>
              <a:t>Comprehensive Business Plan </a:t>
            </a:r>
            <a:r>
              <a:rPr lang="en-US" sz="1800">
                <a:solidFill>
                  <a:schemeClr val="lt1"/>
                </a:solidFill>
                <a:latin typeface="Corsiva"/>
                <a:ea typeface="Corsiva"/>
                <a:cs typeface="Corsiva"/>
                <a:sym typeface="Corsiva"/>
              </a:rPr>
              <a:t>that covers market analysis, competition, pricing strategy, operational model, and financial projections. </a:t>
            </a:r>
            <a:endParaRPr/>
          </a:p>
          <a:p>
            <a:pPr indent="0" lvl="0" marL="0" marR="0" rtl="0" algn="l">
              <a:spcBef>
                <a:spcPts val="0"/>
              </a:spcBef>
              <a:spcAft>
                <a:spcPts val="0"/>
              </a:spcAft>
              <a:buNone/>
            </a:pPr>
            <a:r>
              <a:t/>
            </a:r>
            <a:endParaRPr sz="1800">
              <a:solidFill>
                <a:schemeClr val="lt1"/>
              </a:solidFill>
              <a:latin typeface="Corsiva"/>
              <a:ea typeface="Corsiva"/>
              <a:cs typeface="Corsiva"/>
              <a:sym typeface="Corsiva"/>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orsiva"/>
                <a:ea typeface="Corsiva"/>
                <a:cs typeface="Corsiva"/>
                <a:sym typeface="Corsiva"/>
              </a:rPr>
              <a:t>Keep a tight leash on the expenses of the business, while maintain a financial cushion to sustain the business through its initial stages and ensuring quality is maintained. </a:t>
            </a:r>
            <a:endParaRPr/>
          </a:p>
          <a:p>
            <a:pPr indent="0" lvl="0" marL="0" marR="0" rtl="0" algn="l">
              <a:spcBef>
                <a:spcPts val="0"/>
              </a:spcBef>
              <a:spcAft>
                <a:spcPts val="0"/>
              </a:spcAft>
              <a:buNone/>
            </a:pPr>
            <a:r>
              <a:t/>
            </a:r>
            <a:endParaRPr sz="1800">
              <a:solidFill>
                <a:schemeClr val="lt1"/>
              </a:solidFill>
              <a:latin typeface="Corsiva"/>
              <a:ea typeface="Corsiva"/>
              <a:cs typeface="Corsiva"/>
              <a:sym typeface="Corsiva"/>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orsiva"/>
                <a:ea typeface="Corsiva"/>
                <a:cs typeface="Corsiva"/>
                <a:sym typeface="Corsiva"/>
              </a:rPr>
              <a:t>The business should have an adaptable and responsive go-to-market strategy, along with pricing plans that are equally adaptable and responsive.</a:t>
            </a:r>
            <a:endParaRPr/>
          </a:p>
          <a:p>
            <a:pPr indent="0" lvl="0" marL="0" marR="0" rtl="0" algn="l">
              <a:spcBef>
                <a:spcPts val="0"/>
              </a:spcBef>
              <a:spcAft>
                <a:spcPts val="0"/>
              </a:spcAft>
              <a:buNone/>
            </a:pPr>
            <a:r>
              <a:t/>
            </a:r>
            <a:endParaRPr sz="1800">
              <a:solidFill>
                <a:schemeClr val="lt1"/>
              </a:solidFill>
              <a:latin typeface="Corsiva"/>
              <a:ea typeface="Corsiva"/>
              <a:cs typeface="Corsiva"/>
              <a:sym typeface="Corsiva"/>
            </a:endParaRPr>
          </a:p>
          <a:p>
            <a:pPr indent="0" lvl="0" marL="0" marR="0" rtl="0" algn="just">
              <a:spcBef>
                <a:spcPts val="0"/>
              </a:spcBef>
              <a:spcAft>
                <a:spcPts val="0"/>
              </a:spcAft>
              <a:buNone/>
            </a:pPr>
            <a:r>
              <a:rPr b="1" lang="en-US" sz="1800">
                <a:solidFill>
                  <a:schemeClr val="lt1"/>
                </a:solidFill>
                <a:latin typeface="Corsiva"/>
                <a:ea typeface="Corsiva"/>
                <a:cs typeface="Corsiva"/>
                <a:sym typeface="Corsiva"/>
              </a:rPr>
              <a:t>In my case, had I not planned for the additional turmoil in the business and maintained a cash reserve, I would have gone out of business. This analysis prompts me to exercise extra caution when expanding my business, a practice that all startups would be wise to adopt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2023-12-12T12:40:05Z</dcterms:created>
  <dc:creator>Vishnu C Kariyattu</dc:creator>
</cp:coreProperties>
</file>